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31"/>
  </p:notesMasterIdLst>
  <p:sldIdLst>
    <p:sldId id="256" r:id="rId2"/>
    <p:sldId id="319" r:id="rId3"/>
    <p:sldId id="296" r:id="rId4"/>
    <p:sldId id="297" r:id="rId5"/>
    <p:sldId id="298" r:id="rId6"/>
    <p:sldId id="299" r:id="rId7"/>
    <p:sldId id="300" r:id="rId8"/>
    <p:sldId id="320" r:id="rId9"/>
    <p:sldId id="301" r:id="rId10"/>
    <p:sldId id="321" r:id="rId11"/>
    <p:sldId id="302" r:id="rId12"/>
    <p:sldId id="322" r:id="rId13"/>
    <p:sldId id="312" r:id="rId14"/>
    <p:sldId id="313" r:id="rId15"/>
    <p:sldId id="323" r:id="rId16"/>
    <p:sldId id="314" r:id="rId17"/>
    <p:sldId id="324" r:id="rId18"/>
    <p:sldId id="315" r:id="rId19"/>
    <p:sldId id="316" r:id="rId20"/>
    <p:sldId id="317" r:id="rId21"/>
    <p:sldId id="318" r:id="rId22"/>
    <p:sldId id="304" r:id="rId23"/>
    <p:sldId id="305" r:id="rId24"/>
    <p:sldId id="306" r:id="rId25"/>
    <p:sldId id="307" r:id="rId26"/>
    <p:sldId id="308" r:id="rId27"/>
    <p:sldId id="309" r:id="rId28"/>
    <p:sldId id="310" r:id="rId29"/>
    <p:sldId id="311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B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74" autoAdjust="0"/>
  </p:normalViewPr>
  <p:slideViewPr>
    <p:cSldViewPr>
      <p:cViewPr varScale="1">
        <p:scale>
          <a:sx n="84" d="100"/>
          <a:sy n="84" d="100"/>
        </p:scale>
        <p:origin x="143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gif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4C81B-6B0E-4561-AC28-B34D5BE93D48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977A5-A8FA-4FA2-9D47-1776B4B52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54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977A5-A8FA-4FA2-9D47-1776B4B5281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5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F1F7E2BC-B605-477D-A5DD-45438C6DDFDA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639BB70E-FD18-4F33-A7FD-944CE91FAC1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371600"/>
            <a:ext cx="6477000" cy="1828800"/>
          </a:xfrm>
        </p:spPr>
        <p:txBody>
          <a:bodyPr/>
          <a:lstStyle/>
          <a:p>
            <a:r>
              <a:rPr lang="en-US" dirty="0" err="1" smtClean="0"/>
              <a:t>Operativni</a:t>
            </a:r>
            <a:r>
              <a:rPr lang="en-US" dirty="0" smtClean="0"/>
              <a:t> </a:t>
            </a:r>
            <a:r>
              <a:rPr lang="en-US" dirty="0" err="1" smtClean="0"/>
              <a:t>sistemi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Multip</a:t>
            </a:r>
            <a:r>
              <a:rPr lang="sr-Latn-RS" dirty="0" smtClean="0"/>
              <a:t>rocesorsko raspoređivanje</a:t>
            </a:r>
            <a:endParaRPr lang="en-US" baseline="30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2400" y="5334000"/>
            <a:ext cx="8915400" cy="365125"/>
          </a:xfrm>
        </p:spPr>
        <p:txBody>
          <a:bodyPr/>
          <a:lstStyle/>
          <a:p>
            <a:pPr algn="l"/>
            <a:r>
              <a:rPr lang="en-US" dirty="0" err="1" smtClean="0"/>
              <a:t>Slajdovi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kreirani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osnovu</a:t>
            </a:r>
            <a:r>
              <a:rPr lang="en-US" dirty="0" smtClean="0"/>
              <a:t> </a:t>
            </a:r>
            <a:r>
              <a:rPr lang="en-US" dirty="0" err="1" smtClean="0"/>
              <a:t>knjige</a:t>
            </a:r>
            <a:r>
              <a:rPr lang="en-US" dirty="0" smtClean="0"/>
              <a:t> “</a:t>
            </a:r>
            <a:r>
              <a:rPr lang="en-US" dirty="0" err="1" smtClean="0"/>
              <a:t>Operativni</a:t>
            </a:r>
            <a:r>
              <a:rPr lang="en-US" dirty="0" smtClean="0"/>
              <a:t> </a:t>
            </a:r>
            <a:r>
              <a:rPr lang="en-US" dirty="0" err="1" smtClean="0"/>
              <a:t>sistemi</a:t>
            </a:r>
            <a:r>
              <a:rPr lang="en-US" dirty="0" smtClean="0"/>
              <a:t>, </a:t>
            </a:r>
            <a:r>
              <a:rPr lang="en-US" dirty="0" err="1" smtClean="0"/>
              <a:t>principi</a:t>
            </a:r>
            <a:r>
              <a:rPr lang="en-US" dirty="0" smtClean="0"/>
              <a:t> </a:t>
            </a:r>
            <a:r>
              <a:rPr lang="en-US" dirty="0" err="1" smtClean="0"/>
              <a:t>unutra</a:t>
            </a:r>
            <a:r>
              <a:rPr lang="sr-Latn-RS" dirty="0" smtClean="0"/>
              <a:t>šnje organizacije i dizajna, 7. izdanje“, William Stallings, CET, Beograd, 2013.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44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Jednaka ravnopravnost</a:t>
            </a:r>
            <a:endParaRPr lang="en-GB" dirty="0"/>
          </a:p>
        </p:txBody>
      </p:sp>
      <p:pic>
        <p:nvPicPr>
          <p:cNvPr id="4" name="INSANE DEATHDEFYING MOPED STUNTS by Two Crazy Talented Riders.wmv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50" y="1600200"/>
            <a:ext cx="7993063" cy="4495800"/>
          </a:xfrm>
        </p:spPr>
      </p:pic>
    </p:spTree>
    <p:extLst>
      <p:ext uri="{BB962C8B-B14F-4D97-AF65-F5344CB8AC3E}">
        <p14:creationId xmlns:p14="http://schemas.microsoft.com/office/powerpoint/2010/main" val="2567482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Jednaka ravnopravnost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Kernel može da se izvršava na svakom procesoru</a:t>
            </a:r>
            <a:endParaRPr lang="en-US" dirty="0"/>
          </a:p>
          <a:p>
            <a:r>
              <a:rPr lang="sr-Latn-RS" dirty="0" smtClean="0"/>
              <a:t>Svaki procesor vrši raspoređivanje </a:t>
            </a:r>
            <a:endParaRPr lang="en-US" dirty="0"/>
          </a:p>
          <a:p>
            <a:r>
              <a:rPr lang="sr-Latn-RS" dirty="0" smtClean="0"/>
              <a:t>Zahteva složeniji OS</a:t>
            </a:r>
          </a:p>
          <a:p>
            <a:pPr lvl="1"/>
            <a:r>
              <a:rPr lang="sr-Latn-RS" dirty="0" smtClean="0"/>
              <a:t>Mora se voditi računa da dva procesora ne odaberu isti proces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0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Sklonost</a:t>
            </a:r>
            <a:r>
              <a:rPr lang="en-US" dirty="0" smtClean="0"/>
              <a:t> </a:t>
            </a:r>
            <a:r>
              <a:rPr lang="en-US" dirty="0" err="1" smtClean="0"/>
              <a:t>procesa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procesor</a:t>
            </a:r>
            <a:endParaRPr lang="en-GB" dirty="0"/>
          </a:p>
        </p:txBody>
      </p:sp>
      <p:pic>
        <p:nvPicPr>
          <p:cNvPr id="4" name="Homer Simpson &amp; Peter Griffin- Mmm Donuts - 5 minutes.wmv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2648" y="1600200"/>
            <a:ext cx="8153400" cy="4484688"/>
          </a:xfrm>
        </p:spPr>
      </p:pic>
    </p:spTree>
    <p:extLst>
      <p:ext uri="{BB962C8B-B14F-4D97-AF65-F5344CB8AC3E}">
        <p14:creationId xmlns:p14="http://schemas.microsoft.com/office/powerpoint/2010/main" val="9704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Sklonost procesa za procesor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Pri izvršavanju procesa podaci se upisuju u keš procesora</a:t>
            </a:r>
          </a:p>
          <a:p>
            <a:r>
              <a:rPr lang="sr-Latn-RS" dirty="0" smtClean="0"/>
              <a:t>Cilj je da naredno raspoređivanje procesa može da iskoristi ranije keširane podatke</a:t>
            </a:r>
          </a:p>
          <a:p>
            <a:r>
              <a:rPr lang="sr-Latn-RS" dirty="0" smtClean="0"/>
              <a:t>Zato se nastoji da proces ne menja procesor na kojem </a:t>
            </a:r>
            <a:r>
              <a:rPr lang="en-US" dirty="0" smtClean="0"/>
              <a:t>se </a:t>
            </a:r>
            <a:r>
              <a:rPr lang="sr-Latn-RS" dirty="0" smtClean="0"/>
              <a:t>prethodno izvršavao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747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Raspodela opterećenja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sz="2800" i="1" dirty="0" smtClean="0"/>
              <a:t>Load balancing</a:t>
            </a:r>
          </a:p>
          <a:p>
            <a:r>
              <a:rPr lang="sr-Latn-RS" sz="2800" dirty="0" smtClean="0"/>
              <a:t>Važno je rasporediti procese na procesore tako da se poveća iskorišćenost svakog procesora</a:t>
            </a:r>
          </a:p>
          <a:p>
            <a:endParaRPr lang="sr-Latn-RS" sz="2800" dirty="0" smtClean="0"/>
          </a:p>
        </p:txBody>
      </p:sp>
      <p:pic>
        <p:nvPicPr>
          <p:cNvPr id="4" name="This Overloaded Truck is the funniest Road Fail you’ll ever Witness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0200" y="3200400"/>
            <a:ext cx="60579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24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Raspodela</a:t>
            </a:r>
            <a:r>
              <a:rPr lang="en-US" dirty="0" smtClean="0"/>
              <a:t> </a:t>
            </a:r>
            <a:r>
              <a:rPr lang="en-US" dirty="0" err="1" smtClean="0"/>
              <a:t>optere</a:t>
            </a:r>
            <a:r>
              <a:rPr lang="sr-Latn-RS" dirty="0" smtClean="0"/>
              <a:t>ćenja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Raspodela </a:t>
            </a:r>
            <a:r>
              <a:rPr lang="sr-Latn-RS" dirty="0"/>
              <a:t>opterećenja</a:t>
            </a:r>
          </a:p>
          <a:p>
            <a:pPr lvl="1"/>
            <a:r>
              <a:rPr lang="sr-Latn-RS" dirty="0"/>
              <a:t>Raspoređivanje opterećenja ravnopravno na procesore u SMP sistemu</a:t>
            </a:r>
          </a:p>
          <a:p>
            <a:pPr lvl="1"/>
            <a:r>
              <a:rPr lang="sr-Latn-RS" dirty="0"/>
              <a:t>Potrebno samo u sistemima gde svaki procesor ima poseban red spremnih procesa</a:t>
            </a:r>
          </a:p>
          <a:p>
            <a:pPr lvl="1"/>
            <a:r>
              <a:rPr lang="sr-Latn-RS" dirty="0"/>
              <a:t>Negativno utiče na sklonost procesa za procesor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263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Realizacija raspodele opterećenja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Postavljanjem procesa (</a:t>
            </a:r>
            <a:r>
              <a:rPr lang="sr-Latn-RS" i="1" dirty="0" smtClean="0"/>
              <a:t>push</a:t>
            </a:r>
            <a:r>
              <a:rPr lang="sr-Latn-RS" dirty="0" smtClean="0"/>
              <a:t>)</a:t>
            </a:r>
          </a:p>
          <a:p>
            <a:pPr lvl="1"/>
            <a:r>
              <a:rPr lang="sr-Latn-RS" dirty="0" smtClean="0"/>
              <a:t>Poseban deo OS periodično proverava opterećenje na procesorima</a:t>
            </a:r>
          </a:p>
          <a:p>
            <a:pPr lvl="1"/>
            <a:r>
              <a:rPr lang="sr-Latn-RS" dirty="0" smtClean="0"/>
              <a:t>Prebacuje proces iz reda jednog procesora u red drugog (manje opterećenog) procesora</a:t>
            </a:r>
          </a:p>
          <a:p>
            <a:r>
              <a:rPr lang="sr-Latn-RS" dirty="0" smtClean="0"/>
              <a:t>Preuzimanjem procesa (</a:t>
            </a:r>
            <a:r>
              <a:rPr lang="sr-Latn-RS" i="1" dirty="0" smtClean="0"/>
              <a:t>pull</a:t>
            </a:r>
            <a:r>
              <a:rPr lang="sr-Latn-RS" dirty="0" smtClean="0"/>
              <a:t>)</a:t>
            </a:r>
          </a:p>
          <a:p>
            <a:pPr lvl="1"/>
            <a:r>
              <a:rPr lang="sr-Latn-RS" dirty="0" smtClean="0"/>
              <a:t>Nezaposleni procesor povlači kod sebe neki proces iz reda opterećenog procesora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963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Realizacija raspodele opterećenja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i="1" dirty="0" smtClean="0"/>
              <a:t>Push </a:t>
            </a:r>
            <a:r>
              <a:rPr lang="sr-Latn-RS" dirty="0" smtClean="0"/>
              <a:t>i </a:t>
            </a:r>
            <a:r>
              <a:rPr lang="sr-Latn-RS" i="1" dirty="0" smtClean="0"/>
              <a:t>Pull </a:t>
            </a:r>
            <a:r>
              <a:rPr lang="sr-Latn-RS" dirty="0" smtClean="0"/>
              <a:t>strategija se međusobno ne isključuju</a:t>
            </a:r>
          </a:p>
          <a:p>
            <a:pPr lvl="1"/>
            <a:r>
              <a:rPr lang="sr-Latn-RS" dirty="0" smtClean="0"/>
              <a:t>Linux izvršava svakih 200 ms kod koji radi </a:t>
            </a:r>
            <a:r>
              <a:rPr lang="sr-Latn-RS" smtClean="0"/>
              <a:t>raspodelu opterećenja </a:t>
            </a:r>
            <a:r>
              <a:rPr lang="sr-Latn-RS" dirty="0" smtClean="0"/>
              <a:t>(</a:t>
            </a:r>
            <a:r>
              <a:rPr lang="sr-Latn-RS" i="1" dirty="0" smtClean="0"/>
              <a:t>push</a:t>
            </a:r>
            <a:r>
              <a:rPr lang="sr-Latn-RS" dirty="0" smtClean="0"/>
              <a:t>)</a:t>
            </a:r>
          </a:p>
          <a:p>
            <a:pPr lvl="1"/>
            <a:r>
              <a:rPr lang="sr-Latn-RS" dirty="0" smtClean="0"/>
              <a:t>Isti kod se izvršava i ako nakon izvršavanja procesa red spremnih procesa na tom procesoru ostane prazan (</a:t>
            </a:r>
            <a:r>
              <a:rPr lang="sr-Latn-RS" i="1" dirty="0" smtClean="0"/>
              <a:t>pull</a:t>
            </a:r>
            <a:r>
              <a:rPr lang="sr-Latn-RS" dirty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516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Procesor sa više jezgara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Više procesorskih jezgara na istom čipu</a:t>
            </a:r>
          </a:p>
          <a:p>
            <a:r>
              <a:rPr lang="sr-Latn-RS" dirty="0" smtClean="0"/>
              <a:t>Svako jezgro je odvojen procesor</a:t>
            </a:r>
          </a:p>
          <a:p>
            <a:pPr lvl="1"/>
            <a:endParaRPr lang="sr-Latn-RS" dirty="0" smtClean="0"/>
          </a:p>
          <a:p>
            <a:pPr lvl="2"/>
            <a:endParaRPr lang="en-GB" dirty="0"/>
          </a:p>
        </p:txBody>
      </p:sp>
      <p:pic>
        <p:nvPicPr>
          <p:cNvPr id="1026" name="Picture 2" descr="http://www.batista70phone.com/wp-content/uploads/2014/09/multi-core_cp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124200"/>
            <a:ext cx="3629025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98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 smtClean="0"/>
              <a:t>Hardverske niti procesorskog jezgra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Usporenje memorije</a:t>
            </a:r>
          </a:p>
          <a:p>
            <a:pPr lvl="1"/>
            <a:r>
              <a:rPr lang="sr-Latn-RS" dirty="0" smtClean="0"/>
              <a:t>Procesor pri izvršavanju instrukcije značajan deo vremena provodi čekajući na dostupnost podataka</a:t>
            </a:r>
          </a:p>
          <a:p>
            <a:pPr lvl="2"/>
            <a:r>
              <a:rPr lang="sr-Latn-RS" dirty="0" smtClean="0"/>
              <a:t>Ako ne pronađe podatak u kešu, mora da se pristupa nižim nivoima keša ili radnoj memoriji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4691062"/>
            <a:ext cx="6477000" cy="160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8354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Image result for ladjarska ulic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AutoShape 4" descr="Image result for ladjarska ulica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6" name="AutoShape 9" descr="Image result for julio d avenue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7" name="AutoShape 11" descr="data:image/jpeg;base64,/9j/4AAQSkZJRgABAQAAAQABAAD/2wCEAAkGBxQTEhUUExQWFhUXGRwaGBcYGCIgGhwcHxwdHCIcGiIgHyggHCAlHB4dITEhJSkrLi4uGx8zODMsNygtLisBCgoKDg0OGxAQGywlHyY0NC80LCwsMCw0NCw0NCwsLCwsLCwsNCwvLCwsNCwsLCwsNCwsLCwsLCwsLCwsLCwsLP/AABEIAKgBLAMBIgACEQEDEQH/xAAbAAACAwEBAQAAAAAAAAAAAAAEBQIDBgABB//EAEIQAAIBAgQEBAQDBwIEBQUAAAECEQMhAAQSMQUiQVEGE2FxMoGRoUKxwRQjUmLR4fAk8RUWM3IHQ4KDwpKistLi/8QAGQEAAwEBAQAAAAAAAAAAAAAAAgMEAQUA/8QAMREAAgIBAwEGBQMFAQEAAAAAAQIAEQMSITFBBCJRYYHwEzJxkdGhseEFFCPB8VIz/9oADAMBAAIRAxEAPwD469FiYvfvtfDH/g9QKNBAPWW39hg3IslIBfiPcx+txgg5imzCzapgSs9+sWGIXzPdAbTmP2h7pRtA8rw/MC5g+zfnOKc/XqIyhk033iR0MAn9cPCL/EB9Qfl0x2YRSCriRve4t77YQM/etgJOvaDqtgDE3C85qhWK22nt0v8A1w6SncNMTaOhH1woemRzClSpoduUNb1nY4mvESuxGg9kA36SBhmRA26w82PXukbZanQWPNSoxCkSCIL8sHcECNU9ZjDbOZzJMoC060qlRac++qnqh+7Nqj0jCjhWeRhU/drUOhh1AUmwbbcHBfH829RE/ZKX7M7OW1U6rhtPwCkIFxI1T3MdMP7MbWq3HnG4GPytQ9JLi+byBy1SlTNWnqYFS1zyjlPxXMs8jtpxV4O/ZaRLGrUqzKmEI0go4Iu15JX5T6YdcMA8rVmMmrEEGoWcjWwXQwIixL8+1iIxXwzP5MOE8miKgFKULupbTZiDp0kuGB0gyIxVqIWqP3JlS34j7SWW4nTR9BI8kkaoofvgCsmH8y8PA+G6nptgjOZnKuwLftChimsAWO+q3WDET3OE9XjVL9oZPISKekEfvNTENJ5hyrIlZ9B1OGubzlMopGV1FpCjWbNrlYAEmFgR1nDCDt+YOs0Qa+xgvEeI5ddNVUqmqq0h5chFaLOpJBEABYkEG8jBOX4tRqlalRKlBgFUKjhpUsdRJVVHwmQAL3nE65pujsctpPOukuTp1fAdr6IIvvN8ELRokN/pgpuVXzHsGUARO8HmHeY9ceJ2/meBN9PtFnE81ROapVkZg0rqYbkAGQVNoCCLSb/UHjPF815znLFxSZutRgSRYllDDoBYjD3jXB/OpAUqXlEkdSY5Ss3uQSW6GNsWZzK06NKkWy+oiC+jVFgVP4pALQ0nqOxxHgyor/DXmOdXq/W5Rk87lwSGr1GkQZQn8WmBJ28uGHqIwqPFXp5lEpgvQ1BWdwJ0aiD5cyygLfSCLk4F4bwhMrmddQ1MwCAdK0wogkEkwxIGn2iR7GLZarSr03crUoVGLeWi8xGv4O4O1wevXHQUrvf5uTmxxW31h/EMytEhstV1tqYinU1rTF9II09WUz0i4M2x5nc8TSaqHH7SwOqminymYOAJLnnUrzkN1BEbYP4h+yGj5hoVLEDeCIfVcavxICh9pEYryj5SoNK0KoJDldR35tSRzXOkaP5pBscLO44P6TRd1t+sG4fmfMoBq9Tyq41x5dPaCumNMASCxsRBF95wDw7huXoir/qmqag0DySt1aVNyY1KWHoRFwZwY3FsgpK+VVUnWFlp3IKfivpuPUHuJwXnmySOR5NaGB0w0iGQFCJa5Vr7XBINxOMA0iqP3E0knfb9YI75WWmvUezgTTPMBARTJkBklT2IHQ4ryVHI5dmNGpVvqjkN4gpMm0yynsQDcYszOd4dIIpOZZpVX5gPLAj4+lQ6wb2lTO+B/wDidAmFyTEQGjzDeKZDKBqmC3OLkyNNwRjSL3IP3gbjax+sC47TpVarkVmhjAZ0gARaRqNp5TG0THTEchkqqM61ho07CBzAiQbGCCIO5BnANfxN8IOXRQNGzNcruTM/HvHSO2BK2crZhwFJOlFBNlhRYTsLC3fEGfBS0NhAzY2K1YHnNChRTIdhv1AjvA3OI1qNWrGklFi5azfT/bAFNBRgKDUcxzGIWTt6YLGfdQddvQH8hPyvjn6KNj36TnFCDa7/AF/EsYFRLVNUb2/PAtTiiyQACO/S/wB8V/8AHwWgICD3UT+VziqpTUvKN5cbhgSB6r6+nScGuL/2PfpCXDX/ANB79IxoV0aQJBIH399sLH4MglVc65LKD+Rjce3rg1mVCCW1W32H9zP0x3K4kQDO4xisyG1up5GZN1JAmWyhqGoAZ1DoQfbbfvthnXDVAj0wJFjCwJsJiCL6hi6uuttaPodbBlPN9bEHf/DjZ+HKVKslWXkvqlCIKaxpfT6MRJ+nTFb5hs1Tr4AudwLo+EwtKsTZwlgQ0gAgi3RdxgTMZFpGopIIkT/m/wCuHOc4Y1JFgTCFrIQNasEcidzdTPW/a66mliC51TO/+fli3XiCihNb/GdxJtwupmTcZbLxMXCBpExCzMAEye+JV/Cb04DPTYkTYmNyOwnafniDCosOlUsRa56G0A9O2DGzggFnZWI5hTNpk/xVS0xG8dLdwBN9w7QxlUiJMsCDIi/Y/c+k40GVyQK2BcncgsAT7TH6Yuy2XVVgCmJ7gT+uDqTgAaj02Bhfyvjm5u0XxORn7Tq+WLMxwx9JhNJtEmQRPqbfXDHLZUaQdeojqIMegO04lVoBxBZtP5fbbFAyihbMT7w3ttpIwj4moUT+kQcusUT+k9zNFyTocEWldj/fCU0UZoETqBgtAknpvGHRU9Ck9CEGr1n/AHwNXL75eBVBFtCAkyDMxNj3OHYiBtfvzjcD0av35yjhCNrKgA3hlNVE1DaBqYFyTa04cVTFOmQbiYI3+KflgKhxDNq3mCs1Go3ximFidp63IufXHKKkS1J4JID+fygAiTo09vXrjq4carueZYQN9MacKz+YcNTerTZIO9BPMI3jzI1+skzhBl3pnOEBDqBPNrO47CYjDvgJ5yPRh/8AacUPlUWqGCKGmZ0iffDyTZEMP3bP0j2rxFaNVmZa5VwZNBqYbcGGFQFWUz26YnmKqvT10g6AMCoePMEqLnRygyCeW20RijiqyoMfhX/8R+owB4f4rVrU6lKrQ0ADUtQIVsOXSREM15mehtgNWw2EbzYllXNLXptSpVFqVAwNVHLo0CSdLAEkgiCfX1wVkM6lMRWdaKxpUPVZ4ttrYAnrAi22A/DXC6VKsWRSGMrOo7N7nEOLcJSu4V2dQL8pF/Uypx4BtJW/2ma1sHpNnkapIKkzAgXkAg7D/wBQx3GVJovE7Tabhtx6iRtgLg9MUQlNZ0oABJvEAibDDhqcgr3kf/Ifpjg9q/w9oV/fup1cR146mL4vxBadFKrllABpnSdLML2FuqmL9Ace5PNpmcrqpB10NKyeYEQDcRNwsEYYLT5XTeLge39icC8FOlihsLj5HHdXfvTltsdJivgPFnzBejUoMuoH94Q4LMCCC+piNRPYDc4ByPFK37QKZFTTTkIzBrQdVpsBMxhwimlXI2vj3jVHTUDj8V/6/ecGEraD8WgTQ8Ig8W8NDVDVo+WTuafmKaggxypMwDO3QTgxs9nQ/wDpqzIECMQrCIJO9u82/m9be0vDtNnNbXULzqgkR6jaes79DgrhmbUHTIPcenW3t1wPwy6kHf0hHLpIqZX/AILWFQ1FcM0mT1vaSIg74h/xTOvVpoHqNVp8tNYBYaSWhbdDP+DD7iVSqrH9mq0alMmKiwSwn+IOgjYjlJ/LC/PcJFRWelppVElYepD1OUfCIvKkLvc++NZ9F3tNTvEatzBsxxmrT82jmEqDzCpakD5QBmZI0H0ja3fEBXApsVB5ep6n+K29sJ6FQRpIJOynVYXtaJG569cQFYiB6yR+mEZcerczcmMNQHSF0c/AJkztHr1b/O+Lkq+YrBmP8tt/ft74W1gWJaNomP1wbkaz0hqVTEXJFjPTsRgGQVY5mNj2sDeOeF06YUMUZnXchTY3tIsPfBmbo+aFZXiCPiJP33+XrjIUcwwNpHt/nbDFs1VCpDP2tO4JsY6wPthL9nN6gd5Nk7K2rUDvLswWVm1jUQehlRvY9seUs6VJUWiDB+X6QcecVoVmCt5VYSVWWpkamj4QYv3AN8T4d4bzVSSiEkjeUIgErvqncEbdMFpTTbEShOzFl3G8vNGm0kTJMkA2nBfh6ppqmohftpWL/wDcDMf5tgjg/g/MpOvyxtAL/eQD9Mdxbhn7IxZ3H7wGNxcXJ2E74lZ1JKK1wMnZu0YgWAO3Bh2fzgdaanl0vUJ32ZmIG0SJX6emM/m+HS1qgg322P8ACbz/AIMVVOMhgJBaSPh3+nT2wO1Z2JptIEwGgnp1vv1+uG40yDymM+Z93oGFrTFk0veIYjlBmJJgiBvGPa3Caimy0mm8rUUj88C5eiFRtNQm8n37G/8AkYjWqXsRHz//AGw0MwPdMEbHaO/KKgmAw9CT9e+JJmdiwgfL/P8AbEUyVWJDKP5Tt9R1xTT4PLE1HJbsvb54gtDyZz/8ZvUw9IdQqIfhYkEm8/2xNqDCT2/EMUpwtFBhmHrY/W2LUyZA5XgT1Xb72wslb2P3iSU5U/eUV01QVcBhvIYfp/XFsi1zJ6gW9pn9MFVC25gnYkET98Ks9KkyCNr7D5dJ/PBIwbaoSHX3YQwJ6XwxImgu8hn/ACTCOhmKjJqSs6NcBlYqSNuaDP8AsMNaC1jlAajk1NdQamJYzpS5M3tGOp2fJdJ4S7Eq6SL3g9R6iITS1FzZNA1G9pAE9JxXwmrVZQagfUDcspB7zsLYt8MU6qVkU1FYalgBIIuNoxdm8xUp1GmjRqANyl3cEbdAY37zi4MNVGUOqBaxmx4naN+J19OXDxMLG+51H+uI+Hc35lMwO4I3AMEiD12E2G/zxGtkxWywFRQyhj33gHoR64F8NZdaLkIoALLP+FvfCiQFquvMNT3h9ITlG01YwXxNAKmr1/PAWbJStcXmNsHcXEqrdwOh6W/TB3vF1sRD6R2PWPuD/Q4dK0gMOon5r/aMZ/hzSnt6dDY/eMOcg/IL/Cftt+oxyP6mlpfh/wAnT7G21Rdn00V5/C3T07fTCjMUilWflh54iJCU4b8RBFr6QT+X5YUcRgqrBunp0t+UfXFPYshbGK+kR2pADcE8UvoQV1XUQBYdTIXtc3B+eL3/AHlDpK3+Vgf0xaumrRZSZi8E/wCe/wAsBcKrqDpYyLgiem3fti1breSNV/WR4XmCDB6dP0+YthQfDy0KhZalQ6gQGJBsw323j74a5nLGm8kGJibwfb5Y7iFTUaaqgIIcu2k8oGnTfYcxP1xp5ueW6IguX4WEQsKjvAiG0wBa9gDMiPmMAHhFKo+t2qCY1BWEQI6EXggGJ6dMPOH1gLHY2IjphEEzFOsdagKTchyeXut+tj88CxPB3jMSKbYtp28OTBMxn3Ss1OnS80rvpJY/QAnCzN+JKz1NcLHVCoIPS8ib4f5w/swNWlo5gFbzOZmgyIDSSBAEDaFxm8zXoVKhdy6s5l9CLpkxJFx74I7i5uNUrYS3KeI2pmrppUwKukFY5RpnYepM4hxHiLVVEysSBOki8SByrHywDUpIDys5/wDRH/yOLCNQiwtdmBP0gE4Uca3qqP1bV0leWraI2ZdQJteVmNx64dcOqgKhNXQQfQncnoZkzcx0GFH7I1lZlW0ydt/QHEfLsoBJMGw68x2OBYAioDi+tTb5/OpUFMCuZ82mfjYX1C8A2OkET7Yu4bTLK7O2rVUf8UggO0TeJufr3nGHGRfQTpYkEd+xvtg/hnDieSqKitq5Ryrv15oI/wDSO+IcnZwMekNIMuE/DI+If3/3NxEBlEgNAMAAkdJ6/wCeuEfiLhtWvzatTfzLc9ubp19MEUFC0woqPqgatb6gDewjttfHlLNc3lxciZn7mLDEKa0bUpupz0bLja1a6mbrcCq0wpVS5sSBsPaTJ+mKmq1WKLOmWCHUIUTETblEdvXGqXNsH6AGwiD2EA7/ADwVnaXnKoLwEdXteYB7269j1xV/dkEfEA+sqHbSCPigfWYLN5NqLvTZ1BgGVMq03EEdx1GPMk3Lcdeo/wD6GNv+2qNQVdZYpqLRstgLwPlGGeWzg0KEpHSBA0iB32Agb9MG3bCB8stXteN+bHp7MzuXoVmPNYDYk2+04IqI0iRI7g2Hv2/vgTLpU/EV5hGknf1kYozdUqShLHUu02+RO+18J0ktQqc3QWahXpHNDRJAJn3P+31xeEjtf3B/XGVOYClQGYSJZmYk+0f5thxks6rQrQLWJMk7XjpheXAy7xebs7KLhlWo6tK6Qtpkn9bYozcspllKkdQu4+WCDWkEahHSBBH9cA5rNgIGCkg9Y+XbrgULE7CLxhiRQ3gdGugpsVQBlnYwJ7+vURbfDlM4GyYNpFZtj3Rfn+HCzLZpabK+iTM6TYE3w24Tx4JTqBKKqz0RTZtUkMP/ADBaxPb74rxnS4auv7y9dN2dvf5g9LP0hUptTQppA1S+rUwM6hYRPbbHvGOJUhm6y1NZVajqFCdZIB1dpg7dMPB42c1GbyKYBqJUjUYAVQpQW+Fok++Jnxk8r+6Rr1QZY380yBt+Dp+mOsC4awJUFx6SC36QTh9ecs99mQ79w4/pinLZ1DUQJTKELDHXIcybwQNO4FjFsajinFKlCiGNNwGSlSl6b0zqpktrGoQS1wfbGczX/iClWo1PySh1motRK34iAukDR8ETad74VkDgVpu/CPVVBG/HlHWcywau80a1WVJHkoXKkkEMQOnvb7YI4ghWiAykFCQVIgjY33jr3xluKcVWsELh2ZFZQRWdY1EGeXtGxthhkPExpqoQGFKEA1GYHTczqJJDdb4xsfdHjGpkUsahXAnLVq7qoSm4GlJLFYAMXi0qPrhnw/PDQ3IeUNqIMltzMRb69MKct4xqBvgSA1QwSxtUk6TzbLNuogYT8O/8SKjV1pstNqZCpquHMbEy0bz+GSInE+bAWBEcmQCowyWYzBzyftAbymZv3TKQoIQggGxi24nf1wBxHxG1Ko1AUPMXVc6XkAx8NwLC8kH7YYZzjZ86m6mkQKhOhhAVSACohoPQCV6++Lk8SSHGlPhekd/hZpBEfiGwOCxY+5pI8ONv2iCQDz4y7hVZXjlKaAASlKtU1zNz5aPpta8T9cLeJVVotUQoC5PK51AqR/KCAQexE4o4tWWtUaoSyswSfLdlHLaYmOYWP2jDMeIdKIvl0mCrUSGDElHF1YkyYtB3HfFQIiioI5iilxGsUPmCiyG3KBIIuJimpiARZhacGUOJU2cwvlofwAkwPc3Pe+OreLHAiKUkU9qRJmkZVrGNXQ2gjpiqn46cPPlUDFRqkeW0c66WWNU6T8Ubg7GLYI6n3qYKHWdTrIjtTanqZjysHCspG8B3VGt3I/Qy4mgKgwwjeWQmP/bdwO2/bA3EPElOqiq9Cm2lNAPlvqETpYEN8SgkA9jcHFnC65q+Y1NVpAsOVFEfCATD6yJiYkbz1wAx5GcFft/M1jjVDqMpreGK9am1ehUrKukkUiNSWFx5moRJEgaTFgZxjv8Ah606jftYcrpJBpuNTG0aZBteZIxp+IUKdOvqakjsp1EkOASQCJCuq2NxCi+84q474v8ANcLWFJlHllwaILEpEOJMaitibAgQceYOLBjMOlyAp+8zOYyAeWy6VmpjbUJYDYhiABY9QNmHbAiUnkwrAHeZx9J4f4mKQEpUVUM7Kq04UBxzJE/Ad9PQ7EYKXxa4EcvwBDy3IBlTM/EvQ795xg1DaphdfGfNKeTLsAqlmMcgIk3vPUf4caTJeHs3bRQpU17OQ0fO7Ee33xrMx4p1yXpISTM6djEEg9J64Ffj4PQn3Yn9cT5/iNQUD1jFGJhbAkDwivI8Nq0iwNMCVHwmFJuCwESSBGwNo6zEq9WAoIFlJJgzAn0n54hmPERLkKGQoJGxU3HcyPlhXTru5fWWUMRPr1v0xFlxOXt69JzO1Y8Re1uMc9k2Rdb8hInT+KNIM9oIN9va2AsnVbd7AfiYWB7b2BtcxiHlB2ujVAeuyj13kn+gxHzRSDCq50GyoV3H5X748BtXJ98fzEkIdlH+/frI1kuYWSSIgiAfafU9hPfBeWypBvqHU8x37b7D1xOnXQICGsYtafmcLs1xYgw3wzI6R6e+Pd99gII15O6oh9XLkMSrTJHqPX+uC8vxGoFgObW6j7SIwnTNagp2k7xFvebn3xZVYMZiek6gJ+2BbGTs0wqw2MTUnYiNYM3gd+2Lc/RcsDICASJP6d8aPK1aC2UAHoQL9Op/y2L3zCvykKfRgDMf92DPaSGsLtDPayGsLMUSXYCRbeOgEjBGVr6LAR0LR/kY1VfLIFjyVK2NgBB9Y6epxRVoUmXS1OB0ZAZHYzGN/ugw42hf3isPl29INlkJUkGZif8AI2jvjmZI0DeO39N8eLSNElDqZTsdN/rGOTKOrX1aehIIg+s+mAq9+kTQJu9uRGNDgiinTqV6lFEqatIqVjSYlCAbmm+xPb6YbL4PUhqmWq03peU1UHXqskB1DBAGhpAMD1jCOjwc11aQreUhc6j0kfDO5M/bDDhuWIy7aEcJqBsradmnpp+v9cXYSi4wT49ZdiCMvBhreCa4ZxrpnQtFjGq4qkgRy9IJOL834EqGU8ymCawoSC1mK6g2233xleM5fNU0SpQZlFSRNOsA9ujANqA69vph3VapUp0y8eYyrqltjtFxb6274o1Pq3O0aFQLdb/WGZDwZmG0asyXDmsAtSozBWosVNiIkwYPbAdXwSVBq/uRpoftNtyuxAt8Q/XEeHMtLNGgatNnVtJ0MSp7wfngypwCpmATSpBypEwyqZP/AHMMFRuppoiyP1lvF/DJoU6jwKnlGnqWmJZg5HwA74r4OlPNOKIpV6bS37zM0kprIF0/dqo1dYMnfB68JCU2ptpYiCdLSu3p1ExgXLcENEo9RF0vJW9xB/F27j+uM+LpGknmGMY6LIr4dghjUpAGm1QAkX0GCu/xemCv+XaIJPmUTHlm3UVLSP8AtO4wLneDK1aENNPiMs0LYExJ6nYe/THDLLpDRdT37j6fhF/bGGjvMB0kipd4k4dSpAil5bPTcagryxUAsRp/mAImZxIcCV6fmg06eqiamkk/EkHQJi5BMTg/McCp16auXIMajpbV12IJ5SP5Y3OCKPBtNE0kq6JadRlQCR6Sb9ScQjPpz6CffSUHEzDVW0TZjgiaCwzFOAtJpC3K1DBjm3TqN4GL6PhkMrhaqOy1Gp8sRITUrTPwtYT0PtgbKo4puj1mlTIOs7G0iT3029cVZUaDSc19Zk21NqWDENPe21ji410i1I6iKODvnq9QU6ylcvpfQHVQoNIbBo3JGnczJw54h4aXmIzCAKtJwIuUqGCY1bpuV3OA+IZJ1rMozZRQCVLVGhoEgAiQCRtPW2MPUzLk3qvYm0jvHX2wWDEB8u30g5HvYifSKPhpSTTOYpSK3kloBAldSVPiurWHoTjN0OA5xDbMUlL+YQoc/HTMFOW4mOVjYgb4uy9SqlOlUOaDEnSyK7a1MAywgKQe4JE274l4kzdRalMpVdVrXPMxCj8UAXADAxAmI742mB2MElOKh78AV6RqNmgxCU6hOk8yMYYgM+omn/D+IREbY9XwegfS2cp2rCkzBQQFZdSVfjurWX+U9TGPMjVdar0DmDUBGkVEqMVvBVgTGxifSRgGglUu6tmDTKAmHqOJ07hYBGqOhgnpjabxiyUv5YWPCI5f9UoZlq2gQKtP/wAtjrsGALB4iBti7O+HKdOQcwTyJUGlAZWYqAw5AanvE81oOEfGUr18vAqnk5XViTqQsCG63V+Uns6jpirg9Orl6NN1zCkazFNHeUIhuZSAIM7iQZPY4DTkLc7fT/f8QicWm6hfijhuikVo1WqMakaBTOpqRXUtQRMXkEGCIxT4R8O1K25ZApYF6mqFIWQuk814iQIHfpgriGUzVUn9mrWZS6h6zBhBuEJtKmV3BIvscHcAfMrRK16svM/9RavJuACHImbiT0E2wjtGoKSJVgzfDG2324ma4jnalMaVIuqmbTcAkHvE/XAtOvFME87mdIIsB1Ik/L5Yp4oJfnVtIO5sY+ViY64UNXIazMe0WtNoH3wlMQYX15nPTCGG0fUOIPO1MjrBvHb0P9cGmp5nIaZjcBhb1g72nf8ALHvC+EKsVHLFxf4gAD9hP+RhrUyyxyzqixPX0kSIxJkdQ3dHr5yLLkxhu6PXziA8FqDUosJBUkgiCJNw0kg2+eLKXDaaKNbCpp36C/UiZN9r4tqrWVhrEIfibpHz2/ridB0Go01M9WNyf6dPXBM+Suft+YTZclc/b8yupwqnIYB0i4GqR8gRMYk2WYmdU4rrViDaQT1HX6i3tgeoGJPMPmxGMAc8mDTtyZQnD6oMsGPqI/rhrSpEAGFLRIDRq+3X+mAU4o7gx/b2PX0xZTrgGGaCdmtb+UWmR95wThz80PIuRvmr0ly5itqgDfcMTIHb1nvfr2xYzMtyGMiCAP8AcjFdSozKpBXX0O1rSLtgahmgW0l53+Xrbt88BovoIvRfQQoZkOuljK9Cp2942xLKZc67GRc7b2nv0jv/AEwvpU21GJN7dBvG2+G3CyQ5DAiFa4O/KbTHfp77b41hp2B2haQpoHaD5vKqWDGZ9CR+uAFOe8zVT80U1MAapSL7gnTe5uO+G2Y3wwytVRTIJAZiukSJJhpjrt2P6Y6gQKgEswEqaHhAHUa8Oc3PlpH8PWf4m7/phBXoHVvh85Hkp6Az8id/7xhzDiDj6zNcA4XVTMpUJpwHlo1XuD0jqAf9hh/neNUqNeotQ51CCBNBKZUjef3gncnA/DVk69dCCJAFcGoZ2GiJ9N8OuKNOqCI3+t+5xptGsSgMSO9J5HMFqVd6Cl9Ss1NWhWPUAxYHGQ4JXr0asV2qMSw1Kzggb33JmDsLHV6Y1nhmpDEW6j64TcX8PUPPNSGln1HmMSTPyvid9yZV2fIii3Fj61NNxxOUMdIECWJgAbSSdgO/TCniPE1o5Z2SpSeYVWRw66pFiVkAxJg/rhjx1azUaTUCFdGnmUMpAGxBmd+3TAmSzdaty5oZdktC06KqL76rAG3fb0waGhvEZB37nv8A4d8beu1SnUZWsCII62gx6xfGwpiQR3U/UYzfAxl6dYrSagtS4NNLPa9wBsImZxp9nn1B+Rxxf6m4OYZFFfkS/sw7mkzMpQ5nQgnUCOu+4+QsflhLmctzAgFCwke/++NDxUGnVbSXnfp3277YGr1MvSdGzGoUqkmSWBBImbHUYaVO++OxjawCOsidehgHFcrTzNBVL06VTTc6tNgYvIIEyAAd8I+FeDaGuHrMY/h0srD+XlOoe3rjTcQr5WuVGQzT08wTEjzuZQGJESo9d+mFuTNYVIr1GqP/ABNJ9viLH74YwAHO88CbgXFshoqkCQD6R9umIcX4tVpUUWkhapqJDhA4URDSCCLwpuLQcNPFXEKasgYDUQCbgRuOp6x364ScBz2ZSoRSVP2d2io0gysgkWcwbRy3+uCC6k7/ABAPdfuyGQz71CHqKEYiGAULMWnSAACdzA3nDnjFDzAKgFyIY78wAk7dbH3OB+L5fS0jp17g7YU1s9nw8ZUuq2+B41GBvcbdvU98ea1QFK/aKUB3KtGnC6sG4kXDDaVNiPpt2MHpgHOZIo1/r6G4PsRfBAlTcQTuPXr98FVqQdesj1O0+/Q+nXDLo3E1YrwlVNdVM0yJvKf92xG34hA91XFHB6uip6YlR6g4FoOaiCqQBqJ2Pr6RHtAx4gbgwDdah0irxS6NX0Up0j5yT2i5H1wqpZdgzAKJQauaxgRtJubgxvvhwtQU2kgJNhaWE9ScWZ7iSAH92GeIDkekfljmByp0gbRy5iKULcDpcYqN2nb+/ucMEp6xCsuuBseXfb39cIKlF1VH06VaytpIBIsfSQR79eowRlnYMCgDnvBj3je3tjXxV8u03JgHK7R6nDyPiqmQfhW0T0jc/Pthbn/OptyAlQNxse5MevTF7cTqJIUW6sZNzEkx64tzVdnVlCHYwSukH0W1z8sIXWD3txJkGRWtqIiteKnZpAIv6z2ttgf9q7U2PqCY+2By11LqSvUbNGxAJBj6Hc98VhiLD/PtiwY1HE6AxKOBLBmWTT6/f3+XTFqVZKqRaZH0wGamw7TBwZRydSYUGGAJm21xjWAEJgo3MO4fmjqKAgKZtN59LfbAtHMdTIj6D3Hvi4ZNlNzcEHUNhO336emKszRcMZaT1jr7dcKGm9usQNBJrrGy1Gk6WXUw5oFhH5Tgvg9aQSd9h+uFlCjEKCDBnVAt9sPMhQU67kaQSNheRbe/yk+naTIAe6OsiyqD3RyZAlj8SFD0nqp2YehF8F0qDkqRZFHMTF5ggC82K9uuBEp6QAJ6m+9zOHWQ/wCm/uv/AMsdTcAVK0AuYjP5ua7c9VRqiAO1sb2jQZ6CAAtOoQATNl6R64SZr4hiXHqlb9mpiitSdZl6c6hyi1gN7/i+Xc8hYgVDSi1SgcHSjWAaloYQRqBBHrBxp88OWSN0Xf2A/wA/XGNymdrFVFcuSvKpcc0STckktcm5PYbAY1a1tapMAMkiRvDEdh29ffoM0tpBM8CNRW5TwKrpqD3nBnH6elttjG3Y4X5NtL/PDfxAtp7wfqJ7DAN80Yg7kMyZ10CJNoP5j+mE9KzfXB3Ac0GRhHQ+9r9uwwBXqqHPSD1Pf/BjymobKWArmJW8J1BmBXesrHWtQkoZNw3eJ9cfUG5gp7gj5/7YzLMCikQRBEjYwe8eo6nDzh1TVRE7qR/Q/piH+ppqw6vD/ko7MxXIVMzfjbxIKFVFCBiUkkvAkQI63i9/TvjL+J/FNGvRp011aw2pjA0gQbT1M/K+NtxrwdlswXqup8wxJDsAbRsDHYfLCrLeFso7Q1FW5QsywPKoA/EB0An1wzsOVDhWum0HNjOs31mV8EVl/bKVwY1Hv+Ei/wBcbPxFltNRXG2BMrwqllqv7qno1CDzE27XOHfFqXmUZm4tuD/n9sUM5Zri1QBaER5/glHMhWqUydIgEMQY3vG+83NoPfC7LUEy4KJygGSN946n1j6YccIrECGMx0gbdsV53L02qsrOEIAuyOQZmI0Kx27jGqCWqeb5ZTnOenMXWx9jt09xv27YU5KtpbDrLU7lSReVPptBvBjZuk4S52jpa++2KFI4keQEU0ZcUQEBxF/z6jYD1gdCMVZDMfPoR3xfkmD0yp33HuP7flhdGlsaNxUFjR1CWZ+hpa4t6jcG4NxizJounQIVT8gD0MfbbYnAXHs4EpAqgLz1BiPcCJB7nqO2Ms/GK+wYAHsB9tzj3SEuIk2OI94zSdBKiGBg8tx3ntERhTnEqSLySARqi5Noi4n0PTAOfzFRhLOWmAd7RsdgLj574ooZ+qBpFRwNo1GL4Q6C76xuPDp3kqmbJbUZLREkmYiL37Y8XOsF0gx6z07Ris5chNcrExE3new3+eKBvjNIj9IMOyuZix2J2J5fmOuDOG5t3fSDC9ew67zbCYnFtOvC6dgd7n/bAsgIgPjBE07ZJGUq1QlSZERZu07n6DA54Ig/G3pKifzGEtLOsDIvPfBRz1YW0j/6cI+HkHDSb4OVflb9orO+GNPNOIEbWJv9+gPrgNMu0xpaf+0zizM5apTjUrAHYlSPzGKSAZYVDRtUfWnMY0wQeo6R3N74HdSxkVJMWEye8WEg73749y/CqzLqVNaiN2E9Ogb1+2NL4d4AjhxWpU10gmVqNr3IiNRgD2va+JzpQcwFwFbiCglRYlWg9wR/btjS8NplUqeq/m6+on2v7dRDM0FQCIkCJBPS3+WwVw9CaVZugCA3N5cfLp1x4JdNJ9HegyZ/JhvLrVKqVJiQq+WJ2LEtqjqYG204ZcPb903rp/X1/TGTr8FltRqNMk7CRfGw4Yh8ioei6fvI7x9sOC6d7Jv3tGd0kaYpzXxYbUXihP8ANG3cH09O/wAuuE+be+HeRScuzfwug+q1P6bYe3AikG5me4tJIODuGE6aTA2L1Ea38oYfhE79S2/QRgbiP+fXEuYZcVFE6a0MI7qCDO/Q2w7lai1+Yw8SKm+NHxNZoqf5fyt2H6++M5XI1g98aR11ZZSP5ht2AP64kfkS3FwYJ4ZaG2FzH+WOFHjhG1Igo1HDSW0AzI2EC/rPpgrhNQh4mPXDXj2XKNqBm+obbGD0jpgGHMow5ChDDpFfhXLVDQYGi9PS3KHXSYi5v8rn740/AgQXQiPT3/vjuC1NS33IP9f0x1J9Ncev5jCXGvGU8Y3I2vJ8U8+W0YUL27gg+/8Ac4TZlQrcnKZ2n7jrhzUMMYGxkf57ScZ3jRPnWspEz3nb7Y539OemZB9ff3EPtA2BkuMUPxCO/wBb98F5Bg6FT1HTuPt3GAqrzTExaRI6zcfr9DivheeCmLyD2x1CG8ZMCoMQZHNkZvMUyoCoRpjrIvPf5Ys4nwAuTWSvVQmAVFwIECPQgbehwx4/QAfWEIm89weuwJxbl9GmQNRIHS89ItJ7R64Oyu4gAA2ImyFLSTLFiRcnqR1233GLuKU9QDd9/cf1EH5+mKc8xRpBEb/Dg3JVRVUhQb7D1HoPmPnhqk8ydwPlinI1yjYK4nS/EuxEgfp8iCPlPXCo1D5tRdMBCBPeRPbthrl6wZTTnmguo6wBzW9rz004YT1ESFPyxFW4+1KVeirDYgtuNiPhI263xk8ykuYWAbiNgDt9sbh0WYYBh2InGT4xRZXZQukDaAYjfr/tjSI3A44gT0gP/MBgxEGfe4iPvivTBvPvGOFMgSQwHQxY/PBHmErFhG8gbb9pne56QOmFiVHaSWsfhQ2P4WAifZpGIZxYgkpq2IQRHvAAn2xWGA6/YYk4UAX1HvNvb3xlTLgzDHLi5HE6iAR1WSJ9O/0xFwJ/ocehSGuTi165MegjFJGOjGECYQIyIEBlqBmNtOxH1367dxj3OU28tSz7sAFJ2F/T+u+F4NumPQ0RtbHgs8No4zOWdBZlYhS1t9IIHU/OI74f8Ep6abFyJYahLxH3jr1E4xaAsbSSenoO2HB4WCsBkVo1MGeTFuig7Gbx1+oOm1EzzHaauhUyjFRVetMidOnQB1uCzfRcMMz5KU81+zuWpeZSCEgzH70wZAJ27YS8F8GVWWlDrNZS9NSlTmURLDkiLi/qMNm4JUGUAQCqa1ZBTCahrKCqCBrpgWJJuem/cNQA23i1RiaofWBUP2Y0KpqVGFaV8pQpI3vJmLi14j1ww4U/+mr/APt/mcCf8pVNBZqiALUFFrOYqyBp+C9yBIth0nht6NDNK7xoFMudDQsc3YarfwzGGMygAE9YtMb3x0iEfs3k1vMZxWlfKhZXfmnmAuIFxaJE7YYcFqf6Wt6Gmfuw/XEc34MqB3U1Dqp0/OYBFsl73qidjbe2GnBfDlQJ5QLk5miKlMhEjSrK+ozW7GI3vhpIobzyI2riIqzZfyKuvX55K+WQOUATIPMN7dLRbFeTqqMnX/76J+oqLP5YureHTUfKhXYtmS3ljSoMLJZmHmn8IaxjDrhPhzTRMlorVBQE01BFRXO483axAPqMHqULzPfBOx26zJftI5bvb4jIPb4QQI9r++Nuc7SelU8hXFIMhAaJWVbV+I2kDrhPnvC+kVajVHC0qvlPFMMQ0DZVqEsIM2BPphvwng6jL1aiVHamU3NIqw0usnSzBrQRsPi3wORQwsQsIdTRi2mlMrTNMFaqswqFmAVhMgiWtAtsBbrg7jTkpSJkqUEjbYlbesKPrijJpSpFqWd4U2Zq0lZ2qBUg0dTFWE1LiMPM9wcV0QA6PMVqyLEwjAQkgkSI++FkDao5QYHwzidI1S1CmwSQQrMJHoPT64tbMrSrhayMwGqCGHqAbAe+E3A+CVBmsv5ZOjMUy9NmPKdIfUhgESJW3tvh9xDhQrmg+v8A6jFFAI+IAyDKiCYJ+RwiiGMcDa9J54g4qKaDTJeopCi31ki1p6f2R+HuJiszvWpllpUxTcNIctchp1CYM9rRhpx7gVOpRYuW0qfLLDdXQnTEiN2YfPA3h3gvk03KayjLTDa4nUNQJ5bbFTO/viLEmPHkJ63PMMjN5VA8nmUAZTNwT0Ate256EfmcK+A8VpRmAdbsa37p9QhVAutiB26Hr74068EamXZtA8gqzDnmG2/CDHfA+b4H5hqmm9MiknmNZwdFzqjRfbYTjqeUQFYCU8YrqaAYzbewJ7iIIO/vuMA0uMZeqyCjTZYTnEMVLD8QLEwNvvhxmvD9VqPkU6qK7KtamyipBAIcH4QSDEfPEcrw/ilR6dN81QdayMwGqrLKBf8ADpBkg6TglC6SG5nmVtQI4gWfFGCXpayYZSCRHdTpYAD5SPyFq5jLiof2dWpqYIVjIHfud/U7dMOk4M1SlTCupLatFm6AkiCloM23JJwkyHA6rVKUaYqsUVmkAPfkJiA1tr4Wt1zNdd+JRWytOm+sKXVm1lWY39Cwvba0bYEzdRDmy9BQtFRyB+Zuhi4MAGRuZ+w0z8DqmkZ0jRX8kyTysTHN0C7GQL6sKM34azFLzmIQCi6pU5rrqiG2+AyObDlrxkrqw6REPFtBOU5enVWTzNqDgajAlWEnTA2F5wRxYUGeo1GnrS5pioJbawM/kZw1zngllGYD0aXmUAKjxcsjCdS/xAQbgTv6YqfwrmlqMgRSVpecNLA6qfdP4o7C9xhSY1Ukjr5wsmogUJlU8ZZgoMuXc5fQtLyZHw6dMXBIvf06RjP5hQrnTJANtQgkeoBt9cfWKfhzNVaaaUVwaYqU28yQVN9M3Aa86TBN8KBwDMFKTGmGWtr0RBkqDqWJkNY8puYNsDjGIEqledVz5+cNsjiiVM+eJABuQeh6fPFjZkkQTqHSRce2GGeyer4DEMV0tCw03WLEGe4HUb4Umi17bGD6HDiIYIMmyCTEhek+n0x4jwDMehv6bQQBjjTa4YHl/PEIINp/tjCDC2kgVLc2qPv98WeWOgY/L++KnYaRG/X9MVYwip7mOU4LUYiAqmYCEknruIPUbeuGtDwZUENVeki9zJ+UWw4TKUv2iAiioFL6h6sBPvM/XDGpldUaub3n+mFlzewidZi//lSlZBVpjXLTBm2mwGsAC/bvhzluChKlSr5lIu6lDKCNJ6ATHTeJwA9IUirmVCgi38zIs9IuRhlUoMASRPzj9cLLPdXDoVdSrO8Zq0XpOKyL5FI0k0qOVLWANiTAvhbwfxRUcUaaVSookvSlEMMZubXmTvO+A+Nq7KRTA1SLE2I6jA/CMvmFcFqaaRuZv/6Y+l5tijEmLQdfPT3f5imLniMeM8YzCUageqdDVPOYBQCahI55iRBg2MW2wl4b4lzVSoKdXM1XSodJBqkrcjp19sOc2JsVEdQRI/LF+SoILimoI7KAR9sLKKQCwB9JqvVjeHtVztao5p1nqMafluQl9EnlNoAknE8jncxTZFaqyvRXy0GxRbcth2AxjPEfGaqVtFKq9MqObS+mbTuCNp64e8Gz7ZhBVqaWqNYtH8I0j7AX64ysmreq6bb+sKqAIu4VneJ1l8tUqOoosTThjylpkrN76j9Ti7hXEK0aTWeNfmXJPPvrt+Keu+A85af64nwx3/CR8xhtd3iLs6uss47xDN0zro13Ql9bEj4jES0yCY9MT4N4izr6lzOYaohEaQAPeYAkehxDimXdhe+KOFUm16Sp+owQAKzSzaoVxTjFbzNS1KoOnRqDmdP8JIM6fTbB+S4rUNMTUqyBAu1h2HYYC4pQgTBA7m2OyVVQpupgXhxb3ucCaoDrDVchtqNQejxGqjgCq4VfhAdgBPYTbDDN8QYqsO/K0iGO/fff1wDUJ1GEmBJvsO57D3xaVLADyjJEi247i1xgit9IoEjrHdLOpUpmnWBqKxkh+YE9yD1nCvPZ/wAp0/Z6NMWbWSskLyiVg2MT9cRyOXdtOmmLmxGoA+xAvieYyTFtSvTJCuCoeWBX8LamEEnT7xbfE+UKpBYSnGXYUJc2fdxqFR7iNz7QcSrZltFmbbT8fTtvt6YF4dwqp5bE643BjpMXtbYe+CKOTqaSNLTE3UzHeO3rhlA7iAS42Mq4fmyCJZiFsvObDsL2Hpj3P5pljQ9RQPhCuRHeIa3ywGMowccjHVdYU3jt3wTmsmSgIU3sLG57bb4IoLuAGfTUnw/OmLtUkGQdZkHv8W/rgXMZ0+YitWdULhjNVhcXJ680Aw0YFyqspMo8KdLWMA9j2Nxb1GLuNcK1i6VQU5pEgr6nsInfGhKbcbQdbER8/GKNRX8sZgao8wV6iMagGx5GMxYc3cRthXxDPOxc66nOsNLnnUW0tzXEHY2+uEnDcmyVNswSRMEMZFuaIuNr4avTJWQpINxKHmjeLX2ONdVD2Bt5zC7stHmdleM1FMl6hIXy/jaQn8HxfD6bY6pxOoNDU3qIaQKpzkaVO4W9h6emKWoZYop/a0FZlBFFkOosRZZBIk7TtOBlMqZFxvvb37YkxsmRjpuh5EfvzHvqCC9j95meIZzNFiFWooBa9PUAZO5I3sBv2xocrxTMeQgaoy8wqFZiKg2aOjWB95xSdSsRoaQJ67d9tvXBeQyzVnWmLM4JXUQAYEm57DDnC4xqNACI1s/dHMU5/NaS1Z9Tlqis5BPxA/HvYj0xDO+Lq2bBpVarOKhPL5VMBN4KsBqNrHaxOGXG+E1MuVFQAhxYqQwPpb8sAimguFgjrpEj7YwJizBcgo+B/E0ZGQFWBi7/AIE7bVBMRcHb13xZw/gD61p1HpqhMa5MJNtR5bjBiZjS19v89MM0pFxykfPDSzKZi5CZnuN+EqmWqtSqOuobELYg7Mt9j/XAtPgiReofpj6Rmafn5F1rMvm5VGem5PxUgJKHrYC3y9cY+nkS0wQbxaemAVjW8LI7A7cTX0OJUHYeYi0xcfCTv/MCPyw2/wCH0LE8oN5m0e5sPnjsdjhpqY1qI+hmf0/tLZgdYBrygNPgKvX1JUD0zo1Kw5R5dWm5CnYllBFu2H3EnoaHWAGNVYsZCDTP5H647HYqx5X+NoJ2r+J0GUDHYETcR4lkBVzsBNJoqtD92fj0tJW3KZi5jF/D+KZFWybsE8taJWv+7mauhNxEsZnmiL747HY6Ncb+9vxIfiGzFq8ayYo5cEDzFzYep+7v5OtjBMXGmOXB1TjOVenxHywB5hU0eQLAhVMbFeboPU47HYYVr35wFykme1fEmR/ajV8qUOV8qPKWdczMH064nwDxBl4yC6INBHFTlUAykCL326xjsdjxShzNXMxNSrNeIqIpFND6hmxXUwsaNYOnfeJEbYvPiWhV/bgqsozGjQDEqQoEm8QTG2PcdjGG13NGU6qgnifx8mXrpUSn5hagaDqXhd7uIB69Im+PPDXjFWTIzTYPlg4MEcyEaRG0bfbHmOx5lpTHBjQMG8Z+Jqa5arlmRxrreYrAiFDiYO/eLYzfhXj1OnrpKzEVEKmd5kESSDYRtbHY7Albo3H4+0suJkoG/Eb+k12e8Xaa7P5GoNQNBwKkBr/Gp0zETaOuK+E+JnDZP90ZoKabMapAdWGkTCnTFtpx7jsOrac85G1cyXCvFGhEpGmy+XWNRDMkBieT4bi5uI9sFeLfESimx0tzhxp5gQxCMNUQSpVY36EY7HYk7WtUY7HkbS0bcL46K9Auyrz0RTqBSYuLESvS/f3wDw/i6jM0rAsKfkueYeYCABPJyxHrjsdifsjnSR4E/vH6iVU+MrrcbSn+y80NlajFWIe6NINM8nYgavTbHmUz1JhUSkygvW8+kdLnQRfRenzg3AFvix2OxXqNRd96pTxDj1AnNAsqpmlXkGuEdRGsRTv+ExbbfDbL+IUqs1QlXnLmnWHOPMFuYfu7G5MXtPbHY7DLOm4oOdZETUPEdOk2UPmKXywZNUVOemwjQR5RiIWDe42xx4jTrZd8tTqqmqqzUHHmg0tZ+H/pCRdhNt8djsaVsXFrmYmp88qcKzCMf9TTWWBOk1AARAmPK3ED6Y+m/wDM9B6zu70ytegKeYUGpzMNqizS3AJEH0x2OwJSxCOcg1InjaUqmWZ3pGrQU0qhJf8Ae0WFh/0zJ+FgZg/PGF8X8Tc0UoU2SpQVn8sLLOis2qCSotHL1H0GOx2NTHa2ZrZTqqUeCKpSnmadWaa1KavSYykVUc6HW14OoE++N1/zDQes7O6FMxQFPMqKgu4ELUSY6Ei8dMe47GaLM1spBldDi4VcpWZ0Z6OqhVbzF01aJHwmTOsQrAG0g3xVkuK0lpGmjr+6ra8sTUpWQmTTqc+1yLT02x2OwDLzPfFNiMuJ5lKyVqdIppqqTupKMVIOnQxkek7ThJk8yS9f/Th/3p5tZUHlU2AWLTHyOOx2OVkc62Q8Cve0sUBgDP/Z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8" name="AutoShape 13" descr="data:image/jpeg;base64,/9j/4AAQSkZJRgABAQAAAQABAAD/2wCEAAkGBxQTEhUUExQWFhUXGRwaGBcYGCIgGhwcHxwdHCIcGiIgHyggHCAlHB4dITEhJSkrLi4uGx8zODMsNygtLisBCgoKDg0OGxAQGywlHyY0NC80LCwsMCw0NCw0NCwsLCwsLCwsNCwvLCwsNCwsLCwsNCwsLCwsLCwsLCwsLCwsLP/AABEIAKgBLAMBIgACEQEDEQH/xAAbAAACAwEBAQAAAAAAAAAAAAAEBQIDBgABB//EAEIQAAIBAgQEBAQDBwIEBQUAAAECEQMhAAQSMQUiQVEGE2FxMoGRoUKxwRQjUmLR4fAk8RUWM3IHQ4KDwpKistLi/8QAGQEAAwEBAQAAAAAAAAAAAAAAAgMEAQUA/8QAMREAAgIBAwEGBQMFAQEAAAAAAQIAEQMSITFBBCJRYYHwEzJxkdGhseEFFCPB8VIz/9oADAMBAAIRAxEAPwD469FiYvfvtfDH/g9QKNBAPWW39hg3IslIBfiPcx+txgg5imzCzapgSs9+sWGIXzPdAbTmP2h7pRtA8rw/MC5g+zfnOKc/XqIyhk033iR0MAn9cPCL/EB9Qfl0x2YRSCriRve4t77YQM/etgJOvaDqtgDE3C85qhWK22nt0v8A1w6SncNMTaOhH1woemRzClSpoduUNb1nY4mvESuxGg9kA36SBhmRA26w82PXukbZanQWPNSoxCkSCIL8sHcECNU9ZjDbOZzJMoC060qlRac++qnqh+7Nqj0jCjhWeRhU/drUOhh1AUmwbbcHBfH829RE/ZKX7M7OW1U6rhtPwCkIFxI1T3MdMP7MbWq3HnG4GPytQ9JLi+byBy1SlTNWnqYFS1zyjlPxXMs8jtpxV4O/ZaRLGrUqzKmEI0go4Iu15JX5T6YdcMA8rVmMmrEEGoWcjWwXQwIixL8+1iIxXwzP5MOE8miKgFKULupbTZiDp0kuGB0gyIxVqIWqP3JlS34j7SWW4nTR9BI8kkaoofvgCsmH8y8PA+G6nptgjOZnKuwLftChimsAWO+q3WDET3OE9XjVL9oZPISKekEfvNTENJ5hyrIlZ9B1OGubzlMopGV1FpCjWbNrlYAEmFgR1nDCDt+YOs0Qa+xgvEeI5ddNVUqmqq0h5chFaLOpJBEABYkEG8jBOX4tRqlalRKlBgFUKjhpUsdRJVVHwmQAL3nE65pujsctpPOukuTp1fAdr6IIvvN8ELRokN/pgpuVXzHsGUARO8HmHeY9ceJ2/meBN9PtFnE81ROapVkZg0rqYbkAGQVNoCCLSb/UHjPF815znLFxSZutRgSRYllDDoBYjD3jXB/OpAUqXlEkdSY5Ss3uQSW6GNsWZzK06NKkWy+oiC+jVFgVP4pALQ0nqOxxHgyor/DXmOdXq/W5Rk87lwSGr1GkQZQn8WmBJ28uGHqIwqPFXp5lEpgvQ1BWdwJ0aiD5cyygLfSCLk4F4bwhMrmddQ1MwCAdK0wogkEkwxIGn2iR7GLZarSr03crUoVGLeWi8xGv4O4O1wevXHQUrvf5uTmxxW31h/EMytEhstV1tqYinU1rTF9II09WUz0i4M2x5nc8TSaqHH7SwOqminymYOAJLnnUrzkN1BEbYP4h+yGj5hoVLEDeCIfVcavxICh9pEYryj5SoNK0KoJDldR35tSRzXOkaP5pBscLO44P6TRd1t+sG4fmfMoBq9Tyq41x5dPaCumNMASCxsRBF95wDw7huXoir/qmqag0DySt1aVNyY1KWHoRFwZwY3FsgpK+VVUnWFlp3IKfivpuPUHuJwXnmySOR5NaGB0w0iGQFCJa5Vr7XBINxOMA0iqP3E0knfb9YI75WWmvUezgTTPMBARTJkBklT2IHQ4ryVHI5dmNGpVvqjkN4gpMm0yynsQDcYszOd4dIIpOZZpVX5gPLAj4+lQ6wb2lTO+B/wDidAmFyTEQGjzDeKZDKBqmC3OLkyNNwRjSL3IP3gbjax+sC47TpVarkVmhjAZ0gARaRqNp5TG0THTEchkqqM61ho07CBzAiQbGCCIO5BnANfxN8IOXRQNGzNcruTM/HvHSO2BK2crZhwFJOlFBNlhRYTsLC3fEGfBS0NhAzY2K1YHnNChRTIdhv1AjvA3OI1qNWrGklFi5azfT/bAFNBRgKDUcxzGIWTt6YLGfdQddvQH8hPyvjn6KNj36TnFCDa7/AF/EsYFRLVNUb2/PAtTiiyQACO/S/wB8V/8AHwWgICD3UT+VziqpTUvKN5cbhgSB6r6+nScGuL/2PfpCXDX/ANB79IxoV0aQJBIH399sLH4MglVc65LKD+Rjce3rg1mVCCW1W32H9zP0x3K4kQDO4xisyG1up5GZN1JAmWyhqGoAZ1DoQfbbfvthnXDVAj0wJFjCwJsJiCL6hi6uuttaPodbBlPN9bEHf/DjZ+HKVKslWXkvqlCIKaxpfT6MRJ+nTFb5hs1Tr4AudwLo+EwtKsTZwlgQ0gAgi3RdxgTMZFpGopIIkT/m/wCuHOc4Y1JFgTCFrIQNasEcidzdTPW/a66mliC51TO/+fli3XiCihNb/GdxJtwupmTcZbLxMXCBpExCzMAEye+JV/Cb04DPTYkTYmNyOwnafniDCosOlUsRa56G0A9O2DGzggFnZWI5hTNpk/xVS0xG8dLdwBN9w7QxlUiJMsCDIi/Y/c+k40GVyQK2BcncgsAT7TH6Yuy2XVVgCmJ7gT+uDqTgAaj02Bhfyvjm5u0XxORn7Tq+WLMxwx9JhNJtEmQRPqbfXDHLZUaQdeojqIMegO04lVoBxBZtP5fbbFAyihbMT7w3ttpIwj4moUT+kQcusUT+k9zNFyTocEWldj/fCU0UZoETqBgtAknpvGHRU9Ck9CEGr1n/AHwNXL75eBVBFtCAkyDMxNj3OHYiBtfvzjcD0av35yjhCNrKgA3hlNVE1DaBqYFyTa04cVTFOmQbiYI3+KflgKhxDNq3mCs1Go3ximFidp63IufXHKKkS1J4JID+fygAiTo09vXrjq4carueZYQN9MacKz+YcNTerTZIO9BPMI3jzI1+skzhBl3pnOEBDqBPNrO47CYjDvgJ5yPRh/8AacUPlUWqGCKGmZ0iffDyTZEMP3bP0j2rxFaNVmZa5VwZNBqYbcGGFQFWUz26YnmKqvT10g6AMCoePMEqLnRygyCeW20RijiqyoMfhX/8R+owB4f4rVrU6lKrQ0ADUtQIVsOXSREM15mehtgNWw2EbzYllXNLXptSpVFqVAwNVHLo0CSdLAEkgiCfX1wVkM6lMRWdaKxpUPVZ4ttrYAnrAi22A/DXC6VKsWRSGMrOo7N7nEOLcJSu4V2dQL8pF/Uypx4BtJW/2ma1sHpNnkapIKkzAgXkAg7D/wBQx3GVJovE7Tabhtx6iRtgLg9MUQlNZ0oABJvEAibDDhqcgr3kf/Ifpjg9q/w9oV/fup1cR146mL4vxBadFKrllABpnSdLML2FuqmL9Ace5PNpmcrqpB10NKyeYEQDcRNwsEYYLT5XTeLge39icC8FOlihsLj5HHdXfvTltsdJivgPFnzBejUoMuoH94Q4LMCCC+piNRPYDc4ByPFK37QKZFTTTkIzBrQdVpsBMxhwimlXI2vj3jVHTUDj8V/6/ecGEraD8WgTQ8Ig8W8NDVDVo+WTuafmKaggxypMwDO3QTgxs9nQ/wDpqzIECMQrCIJO9u82/m9be0vDtNnNbXULzqgkR6jaes79DgrhmbUHTIPcenW3t1wPwy6kHf0hHLpIqZX/AILWFQ1FcM0mT1vaSIg74h/xTOvVpoHqNVp8tNYBYaSWhbdDP+DD7iVSqrH9mq0alMmKiwSwn+IOgjYjlJ/LC/PcJFRWelppVElYepD1OUfCIvKkLvc++NZ9F3tNTvEatzBsxxmrT82jmEqDzCpakD5QBmZI0H0ja3fEBXApsVB5ep6n+K29sJ6FQRpIJOynVYXtaJG569cQFYiB6yR+mEZcerczcmMNQHSF0c/AJkztHr1b/O+Lkq+YrBmP8tt/ft74W1gWJaNomP1wbkaz0hqVTEXJFjPTsRgGQVY5mNj2sDeOeF06YUMUZnXchTY3tIsPfBmbo+aFZXiCPiJP33+XrjIUcwwNpHt/nbDFs1VCpDP2tO4JsY6wPthL9nN6gd5Nk7K2rUDvLswWVm1jUQehlRvY9seUs6VJUWiDB+X6QcecVoVmCt5VYSVWWpkamj4QYv3AN8T4d4bzVSSiEkjeUIgErvqncEbdMFpTTbEShOzFl3G8vNGm0kTJMkA2nBfh6ppqmohftpWL/wDcDMf5tgjg/g/MpOvyxtAL/eQD9Mdxbhn7IxZ3H7wGNxcXJ2E74lZ1JKK1wMnZu0YgWAO3Bh2fzgdaanl0vUJ32ZmIG0SJX6emM/m+HS1qgg322P8ACbz/AIMVVOMhgJBaSPh3+nT2wO1Z2JptIEwGgnp1vv1+uG40yDymM+Z93oGFrTFk0veIYjlBmJJgiBvGPa3Caimy0mm8rUUj88C5eiFRtNQm8n37G/8AkYjWqXsRHz//AGw0MwPdMEbHaO/KKgmAw9CT9e+JJmdiwgfL/P8AbEUyVWJDKP5Tt9R1xTT4PLE1HJbsvb54gtDyZz/8ZvUw9IdQqIfhYkEm8/2xNqDCT2/EMUpwtFBhmHrY/W2LUyZA5XgT1Xb72wslb2P3iSU5U/eUV01QVcBhvIYfp/XFsi1zJ6gW9pn9MFVC25gnYkET98Ks9KkyCNr7D5dJ/PBIwbaoSHX3YQwJ6XwxImgu8hn/ACTCOhmKjJqSs6NcBlYqSNuaDP8AsMNaC1jlAajk1NdQamJYzpS5M3tGOp2fJdJ4S7Eq6SL3g9R6iITS1FzZNA1G9pAE9JxXwmrVZQagfUDcspB7zsLYt8MU6qVkU1FYalgBIIuNoxdm8xUp1GmjRqANyl3cEbdAY37zi4MNVGUOqBaxmx4naN+J19OXDxMLG+51H+uI+Hc35lMwO4I3AMEiD12E2G/zxGtkxWywFRQyhj33gHoR64F8NZdaLkIoALLP+FvfCiQFquvMNT3h9ITlG01YwXxNAKmr1/PAWbJStcXmNsHcXEqrdwOh6W/TB3vF1sRD6R2PWPuD/Q4dK0gMOon5r/aMZ/hzSnt6dDY/eMOcg/IL/Cftt+oxyP6mlpfh/wAnT7G21Rdn00V5/C3T07fTCjMUilWflh54iJCU4b8RBFr6QT+X5YUcRgqrBunp0t+UfXFPYshbGK+kR2pADcE8UvoQV1XUQBYdTIXtc3B+eL3/AHlDpK3+Vgf0xaumrRZSZi8E/wCe/wAsBcKrqDpYyLgiem3fti1breSNV/WR4XmCDB6dP0+YthQfDy0KhZalQ6gQGJBsw323j74a5nLGm8kGJibwfb5Y7iFTUaaqgIIcu2k8oGnTfYcxP1xp5ueW6IguX4WEQsKjvAiG0wBa9gDMiPmMAHhFKo+t2qCY1BWEQI6EXggGJ6dMPOH1gLHY2IjphEEzFOsdagKTchyeXut+tj88CxPB3jMSKbYtp28OTBMxn3Ss1OnS80rvpJY/QAnCzN+JKz1NcLHVCoIPS8ib4f5w/swNWlo5gFbzOZmgyIDSSBAEDaFxm8zXoVKhdy6s5l9CLpkxJFx74I7i5uNUrYS3KeI2pmrppUwKukFY5RpnYepM4hxHiLVVEysSBOki8SByrHywDUpIDys5/wDRH/yOLCNQiwtdmBP0gE4Uca3qqP1bV0leWraI2ZdQJteVmNx64dcOqgKhNXQQfQncnoZkzcx0GFH7I1lZlW0ydt/QHEfLsoBJMGw68x2OBYAioDi+tTb5/OpUFMCuZ82mfjYX1C8A2OkET7Yu4bTLK7O2rVUf8UggO0TeJufr3nGHGRfQTpYkEd+xvtg/hnDieSqKitq5Ryrv15oI/wDSO+IcnZwMekNIMuE/DI+If3/3NxEBlEgNAMAAkdJ6/wCeuEfiLhtWvzatTfzLc9ubp19MEUFC0woqPqgatb6gDewjttfHlLNc3lxciZn7mLDEKa0bUpupz0bLja1a6mbrcCq0wpVS5sSBsPaTJ+mKmq1WKLOmWCHUIUTETblEdvXGqXNsH6AGwiD2EA7/ADwVnaXnKoLwEdXteYB7269j1xV/dkEfEA+sqHbSCPigfWYLN5NqLvTZ1BgGVMq03EEdx1GPMk3Lcdeo/wD6GNv+2qNQVdZYpqLRstgLwPlGGeWzg0KEpHSBA0iB32Agb9MG3bCB8stXteN+bHp7MzuXoVmPNYDYk2+04IqI0iRI7g2Hv2/vgTLpU/EV5hGknf1kYozdUqShLHUu02+RO+18J0ktQqc3QWahXpHNDRJAJn3P+31xeEjtf3B/XGVOYClQGYSJZmYk+0f5thxks6rQrQLWJMk7XjpheXAy7xebs7KLhlWo6tK6Qtpkn9bYozcspllKkdQu4+WCDWkEahHSBBH9cA5rNgIGCkg9Y+XbrgULE7CLxhiRQ3gdGugpsVQBlnYwJ7+vURbfDlM4GyYNpFZtj3Rfn+HCzLZpabK+iTM6TYE3w24Tx4JTqBKKqz0RTZtUkMP/ADBaxPb74rxnS4auv7y9dN2dvf5g9LP0hUptTQppA1S+rUwM6hYRPbbHvGOJUhm6y1NZVajqFCdZIB1dpg7dMPB42c1GbyKYBqJUjUYAVQpQW+Fok++Jnxk8r+6Rr1QZY380yBt+Dp+mOsC4awJUFx6SC36QTh9ecs99mQ79w4/pinLZ1DUQJTKELDHXIcybwQNO4FjFsajinFKlCiGNNwGSlSl6b0zqpktrGoQS1wfbGczX/iClWo1PySh1motRK34iAukDR8ETad74VkDgVpu/CPVVBG/HlHWcywau80a1WVJHkoXKkkEMQOnvb7YI4ghWiAykFCQVIgjY33jr3xluKcVWsELh2ZFZQRWdY1EGeXtGxthhkPExpqoQGFKEA1GYHTczqJJDdb4xsfdHjGpkUsahXAnLVq7qoSm4GlJLFYAMXi0qPrhnw/PDQ3IeUNqIMltzMRb69MKct4xqBvgSA1QwSxtUk6TzbLNuogYT8O/8SKjV1pstNqZCpquHMbEy0bz+GSInE+bAWBEcmQCowyWYzBzyftAbymZv3TKQoIQggGxi24nf1wBxHxG1Ko1AUPMXVc6XkAx8NwLC8kH7YYZzjZ86m6mkQKhOhhAVSACohoPQCV6++Lk8SSHGlPhekd/hZpBEfiGwOCxY+5pI8ONv2iCQDz4y7hVZXjlKaAASlKtU1zNz5aPpta8T9cLeJVVotUQoC5PK51AqR/KCAQexE4o4tWWtUaoSyswSfLdlHLaYmOYWP2jDMeIdKIvl0mCrUSGDElHF1YkyYtB3HfFQIiioI5iilxGsUPmCiyG3KBIIuJimpiARZhacGUOJU2cwvlofwAkwPc3Pe+OreLHAiKUkU9qRJmkZVrGNXQ2gjpiqn46cPPlUDFRqkeW0c66WWNU6T8Ubg7GLYI6n3qYKHWdTrIjtTanqZjysHCspG8B3VGt3I/Qy4mgKgwwjeWQmP/bdwO2/bA3EPElOqiq9Cm2lNAPlvqETpYEN8SgkA9jcHFnC65q+Y1NVpAsOVFEfCATD6yJiYkbz1wAx5GcFft/M1jjVDqMpreGK9am1ehUrKukkUiNSWFx5moRJEgaTFgZxjv8Ah606jftYcrpJBpuNTG0aZBteZIxp+IUKdOvqakjsp1EkOASQCJCuq2NxCi+84q474v8ANcLWFJlHllwaILEpEOJMaitibAgQceYOLBjMOlyAp+8zOYyAeWy6VmpjbUJYDYhiABY9QNmHbAiUnkwrAHeZx9J4f4mKQEpUVUM7Kq04UBxzJE/Ad9PQ7EYKXxa4EcvwBDy3IBlTM/EvQ795xg1DaphdfGfNKeTLsAqlmMcgIk3vPUf4caTJeHs3bRQpU17OQ0fO7Ee33xrMx4p1yXpISTM6djEEg9J64Ffj4PQn3Yn9cT5/iNQUD1jFGJhbAkDwivI8Nq0iwNMCVHwmFJuCwESSBGwNo6zEq9WAoIFlJJgzAn0n54hmPERLkKGQoJGxU3HcyPlhXTru5fWWUMRPr1v0xFlxOXt69JzO1Y8Re1uMc9k2Rdb8hInT+KNIM9oIN9va2AsnVbd7AfiYWB7b2BtcxiHlB2ujVAeuyj13kn+gxHzRSDCq50GyoV3H5X748BtXJ98fzEkIdlH+/frI1kuYWSSIgiAfafU9hPfBeWypBvqHU8x37b7D1xOnXQICGsYtafmcLs1xYgw3wzI6R6e+Pd99gII15O6oh9XLkMSrTJHqPX+uC8vxGoFgObW6j7SIwnTNagp2k7xFvebn3xZVYMZiek6gJ+2BbGTs0wqw2MTUnYiNYM3gd+2Lc/RcsDICASJP6d8aPK1aC2UAHoQL9Op/y2L3zCvykKfRgDMf92DPaSGsLtDPayGsLMUSXYCRbeOgEjBGVr6LAR0LR/kY1VfLIFjyVK2NgBB9Y6epxRVoUmXS1OB0ZAZHYzGN/ugw42hf3isPl29INlkJUkGZif8AI2jvjmZI0DeO39N8eLSNElDqZTsdN/rGOTKOrX1aehIIg+s+mAq9+kTQJu9uRGNDgiinTqV6lFEqatIqVjSYlCAbmm+xPb6YbL4PUhqmWq03peU1UHXqskB1DBAGhpAMD1jCOjwc11aQreUhc6j0kfDO5M/bDDhuWIy7aEcJqBsradmnpp+v9cXYSi4wT49ZdiCMvBhreCa4ZxrpnQtFjGq4qkgRy9IJOL834EqGU8ymCawoSC1mK6g2233xleM5fNU0SpQZlFSRNOsA9ujANqA69vph3VapUp0y8eYyrqltjtFxb6274o1Pq3O0aFQLdb/WGZDwZmG0asyXDmsAtSozBWosVNiIkwYPbAdXwSVBq/uRpoftNtyuxAt8Q/XEeHMtLNGgatNnVtJ0MSp7wfngypwCpmATSpBypEwyqZP/AHMMFRuppoiyP1lvF/DJoU6jwKnlGnqWmJZg5HwA74r4OlPNOKIpV6bS37zM0kprIF0/dqo1dYMnfB68JCU2ptpYiCdLSu3p1ExgXLcENEo9RF0vJW9xB/F27j+uM+LpGknmGMY6LIr4dghjUpAGm1QAkX0GCu/xemCv+XaIJPmUTHlm3UVLSP8AtO4wLneDK1aENNPiMs0LYExJ6nYe/THDLLpDRdT37j6fhF/bGGjvMB0kipd4k4dSpAil5bPTcagryxUAsRp/mAImZxIcCV6fmg06eqiamkk/EkHQJi5BMTg/McCp16auXIMajpbV12IJ5SP5Y3OCKPBtNE0kq6JadRlQCR6Sb9ScQjPpz6CffSUHEzDVW0TZjgiaCwzFOAtJpC3K1DBjm3TqN4GL6PhkMrhaqOy1Gp8sRITUrTPwtYT0PtgbKo4puj1mlTIOs7G0iT3029cVZUaDSc19Zk21NqWDENPe21ji410i1I6iKODvnq9QU6ylcvpfQHVQoNIbBo3JGnczJw54h4aXmIzCAKtJwIuUqGCY1bpuV3OA+IZJ1rMozZRQCVLVGhoEgAiQCRtPW2MPUzLk3qvYm0jvHX2wWDEB8u30g5HvYifSKPhpSTTOYpSK3kloBAldSVPiurWHoTjN0OA5xDbMUlL+YQoc/HTMFOW4mOVjYgb4uy9SqlOlUOaDEnSyK7a1MAywgKQe4JE274l4kzdRalMpVdVrXPMxCj8UAXADAxAmI742mB2MElOKh78AV6RqNmgxCU6hOk8yMYYgM+omn/D+IREbY9XwegfS2cp2rCkzBQQFZdSVfjurWX+U9TGPMjVdar0DmDUBGkVEqMVvBVgTGxifSRgGglUu6tmDTKAmHqOJ07hYBGqOhgnpjabxiyUv5YWPCI5f9UoZlq2gQKtP/wAtjrsGALB4iBti7O+HKdOQcwTyJUGlAZWYqAw5AanvE81oOEfGUr18vAqnk5XViTqQsCG63V+Uns6jpirg9Orl6NN1zCkazFNHeUIhuZSAIM7iQZPY4DTkLc7fT/f8QicWm6hfijhuikVo1WqMakaBTOpqRXUtQRMXkEGCIxT4R8O1K25ZApYF6mqFIWQuk814iQIHfpgriGUzVUn9mrWZS6h6zBhBuEJtKmV3BIvscHcAfMrRK16svM/9RavJuACHImbiT0E2wjtGoKSJVgzfDG2324ma4jnalMaVIuqmbTcAkHvE/XAtOvFME87mdIIsB1Ik/L5Yp4oJfnVtIO5sY+ViY64UNXIazMe0WtNoH3wlMQYX15nPTCGG0fUOIPO1MjrBvHb0P9cGmp5nIaZjcBhb1g72nf8ALHvC+EKsVHLFxf4gAD9hP+RhrUyyxyzqixPX0kSIxJkdQ3dHr5yLLkxhu6PXziA8FqDUosJBUkgiCJNw0kg2+eLKXDaaKNbCpp36C/UiZN9r4tqrWVhrEIfibpHz2/ridB0Go01M9WNyf6dPXBM+Suft+YTZclc/b8yupwqnIYB0i4GqR8gRMYk2WYmdU4rrViDaQT1HX6i3tgeoGJPMPmxGMAc8mDTtyZQnD6oMsGPqI/rhrSpEAGFLRIDRq+3X+mAU4o7gx/b2PX0xZTrgGGaCdmtb+UWmR95wThz80PIuRvmr0ly5itqgDfcMTIHb1nvfr2xYzMtyGMiCAP8AcjFdSozKpBXX0O1rSLtgahmgW0l53+Xrbt88BovoIvRfQQoZkOuljK9Cp2942xLKZc67GRc7b2nv0jv/AEwvpU21GJN7dBvG2+G3CyQ5DAiFa4O/KbTHfp77b41hp2B2haQpoHaD5vKqWDGZ9CR+uAFOe8zVT80U1MAapSL7gnTe5uO+G2Y3wwytVRTIJAZiukSJJhpjrt2P6Y6gQKgEswEqaHhAHUa8Oc3PlpH8PWf4m7/phBXoHVvh85Hkp6Az8id/7xhzDiDj6zNcA4XVTMpUJpwHlo1XuD0jqAf9hh/neNUqNeotQ51CCBNBKZUjef3gncnA/DVk69dCCJAFcGoZ2GiJ9N8OuKNOqCI3+t+5xptGsSgMSO9J5HMFqVd6Cl9Ss1NWhWPUAxYHGQ4JXr0asV2qMSw1Kzggb33JmDsLHV6Y1nhmpDEW6j64TcX8PUPPNSGln1HmMSTPyvid9yZV2fIii3Fj61NNxxOUMdIECWJgAbSSdgO/TCniPE1o5Z2SpSeYVWRw66pFiVkAxJg/rhjx1azUaTUCFdGnmUMpAGxBmd+3TAmSzdaty5oZdktC06KqL76rAG3fb0waGhvEZB37nv8A4d8beu1SnUZWsCII62gx6xfGwpiQR3U/UYzfAxl6dYrSagtS4NNLPa9wBsImZxp9nn1B+Rxxf6m4OYZFFfkS/sw7mkzMpQ5nQgnUCOu+4+QsflhLmctzAgFCwke/++NDxUGnVbSXnfp3277YGr1MvSdGzGoUqkmSWBBImbHUYaVO++OxjawCOsidehgHFcrTzNBVL06VTTc6tNgYvIIEyAAd8I+FeDaGuHrMY/h0srD+XlOoe3rjTcQr5WuVGQzT08wTEjzuZQGJESo9d+mFuTNYVIr1GqP/ABNJ9viLH74YwAHO88CbgXFshoqkCQD6R9umIcX4tVpUUWkhapqJDhA4URDSCCLwpuLQcNPFXEKasgYDUQCbgRuOp6x364ScBz2ZSoRSVP2d2io0gysgkWcwbRy3+uCC6k7/ABAPdfuyGQz71CHqKEYiGAULMWnSAACdzA3nDnjFDzAKgFyIY78wAk7dbH3OB+L5fS0jp17g7YU1s9nw8ZUuq2+B41GBvcbdvU98ea1QFK/aKUB3KtGnC6sG4kXDDaVNiPpt2MHpgHOZIo1/r6G4PsRfBAlTcQTuPXr98FVqQdesj1O0+/Q+nXDLo3E1YrwlVNdVM0yJvKf92xG34hA91XFHB6uip6YlR6g4FoOaiCqQBqJ2Pr6RHtAx4gbgwDdah0irxS6NX0Up0j5yT2i5H1wqpZdgzAKJQauaxgRtJubgxvvhwtQU2kgJNhaWE9ScWZ7iSAH92GeIDkekfljmByp0gbRy5iKULcDpcYqN2nb+/ucMEp6xCsuuBseXfb39cIKlF1VH06VaytpIBIsfSQR79eowRlnYMCgDnvBj3je3tjXxV8u03JgHK7R6nDyPiqmQfhW0T0jc/Pthbn/OptyAlQNxse5MevTF7cTqJIUW6sZNzEkx64tzVdnVlCHYwSukH0W1z8sIXWD3txJkGRWtqIiteKnZpAIv6z2ttgf9q7U2PqCY+2By11LqSvUbNGxAJBj6Hc98VhiLD/PtiwY1HE6AxKOBLBmWTT6/f3+XTFqVZKqRaZH0wGamw7TBwZRydSYUGGAJm21xjWAEJgo3MO4fmjqKAgKZtN59LfbAtHMdTIj6D3Hvi4ZNlNzcEHUNhO336emKszRcMZaT1jr7dcKGm9usQNBJrrGy1Gk6WXUw5oFhH5Tgvg9aQSd9h+uFlCjEKCDBnVAt9sPMhQU67kaQSNheRbe/yk+naTIAe6OsiyqD3RyZAlj8SFD0nqp2YehF8F0qDkqRZFHMTF5ggC82K9uuBEp6QAJ6m+9zOHWQ/wCm/uv/AMsdTcAVK0AuYjP5ua7c9VRqiAO1sb2jQZ6CAAtOoQATNl6R64SZr4hiXHqlb9mpiitSdZl6c6hyi1gN7/i+Xc8hYgVDSi1SgcHSjWAaloYQRqBBHrBxp88OWSN0Xf2A/wA/XGNymdrFVFcuSvKpcc0STckktcm5PYbAY1a1tapMAMkiRvDEdh29ffoM0tpBM8CNRW5TwKrpqD3nBnH6elttjG3Y4X5NtL/PDfxAtp7wfqJ7DAN80Yg7kMyZ10CJNoP5j+mE9KzfXB3Ac0GRhHQ+9r9uwwBXqqHPSD1Pf/BjymobKWArmJW8J1BmBXesrHWtQkoZNw3eJ9cfUG5gp7gj5/7YzLMCikQRBEjYwe8eo6nDzh1TVRE7qR/Q/piH+ppqw6vD/ko7MxXIVMzfjbxIKFVFCBiUkkvAkQI63i9/TvjL+J/FNGvRp011aw2pjA0gQbT1M/K+NtxrwdlswXqup8wxJDsAbRsDHYfLCrLeFso7Q1FW5QsywPKoA/EB0An1wzsOVDhWum0HNjOs31mV8EVl/bKVwY1Hv+Ei/wBcbPxFltNRXG2BMrwqllqv7qno1CDzE27XOHfFqXmUZm4tuD/n9sUM5Zri1QBaER5/glHMhWqUydIgEMQY3vG+83NoPfC7LUEy4KJygGSN946n1j6YccIrECGMx0gbdsV53L02qsrOEIAuyOQZmI0Kx27jGqCWqeb5ZTnOenMXWx9jt09xv27YU5KtpbDrLU7lSReVPptBvBjZuk4S52jpa++2KFI4keQEU0ZcUQEBxF/z6jYD1gdCMVZDMfPoR3xfkmD0yp33HuP7flhdGlsaNxUFjR1CWZ+hpa4t6jcG4NxizJounQIVT8gD0MfbbYnAXHs4EpAqgLz1BiPcCJB7nqO2Ms/GK+wYAHsB9tzj3SEuIk2OI94zSdBKiGBg8tx3ntERhTnEqSLySARqi5Noi4n0PTAOfzFRhLOWmAd7RsdgLj574ooZ+qBpFRwNo1GL4Q6C76xuPDp3kqmbJbUZLREkmYiL37Y8XOsF0gx6z07Ris5chNcrExE3new3+eKBvjNIj9IMOyuZix2J2J5fmOuDOG5t3fSDC9ew67zbCYnFtOvC6dgd7n/bAsgIgPjBE07ZJGUq1QlSZERZu07n6DA54Ig/G3pKifzGEtLOsDIvPfBRz1YW0j/6cI+HkHDSb4OVflb9orO+GNPNOIEbWJv9+gPrgNMu0xpaf+0zizM5apTjUrAHYlSPzGKSAZYVDRtUfWnMY0wQeo6R3N74HdSxkVJMWEye8WEg73749y/CqzLqVNaiN2E9Ogb1+2NL4d4AjhxWpU10gmVqNr3IiNRgD2va+JzpQcwFwFbiCglRYlWg9wR/btjS8NplUqeq/m6+on2v7dRDM0FQCIkCJBPS3+WwVw9CaVZugCA3N5cfLp1x4JdNJ9HegyZ/JhvLrVKqVJiQq+WJ2LEtqjqYG204ZcPb903rp/X1/TGTr8FltRqNMk7CRfGw4Yh8ioei6fvI7x9sOC6d7Jv3tGd0kaYpzXxYbUXihP8ANG3cH09O/wAuuE+be+HeRScuzfwug+q1P6bYe3AikG5me4tJIODuGE6aTA2L1Ea38oYfhE79S2/QRgbiP+fXEuYZcVFE6a0MI7qCDO/Q2w7lai1+Yw8SKm+NHxNZoqf5fyt2H6++M5XI1g98aR11ZZSP5ht2AP64kfkS3FwYJ4ZaG2FzH+WOFHjhG1Igo1HDSW0AzI2EC/rPpgrhNQh4mPXDXj2XKNqBm+obbGD0jpgGHMow5ChDDpFfhXLVDQYGi9PS3KHXSYi5v8rn740/AgQXQiPT3/vjuC1NS33IP9f0x1J9Ncev5jCXGvGU8Y3I2vJ8U8+W0YUL27gg+/8Ac4TZlQrcnKZ2n7jrhzUMMYGxkf57ScZ3jRPnWspEz3nb7Y539OemZB9ff3EPtA2BkuMUPxCO/wBb98F5Bg6FT1HTuPt3GAqrzTExaRI6zcfr9DivheeCmLyD2x1CG8ZMCoMQZHNkZvMUyoCoRpjrIvPf5Ys4nwAuTWSvVQmAVFwIECPQgbehwx4/QAfWEIm89weuwJxbl9GmQNRIHS89ItJ7R64Oyu4gAA2ImyFLSTLFiRcnqR1233GLuKU9QDd9/cf1EH5+mKc8xRpBEb/Dg3JVRVUhQb7D1HoPmPnhqk8ydwPlinI1yjYK4nS/EuxEgfp8iCPlPXCo1D5tRdMBCBPeRPbthrl6wZTTnmguo6wBzW9rz004YT1ESFPyxFW4+1KVeirDYgtuNiPhI263xk8ykuYWAbiNgDt9sbh0WYYBh2InGT4xRZXZQukDaAYjfr/tjSI3A44gT0gP/MBgxEGfe4iPvivTBvPvGOFMgSQwHQxY/PBHmErFhG8gbb9pne56QOmFiVHaSWsfhQ2P4WAifZpGIZxYgkpq2IQRHvAAn2xWGA6/YYk4UAX1HvNvb3xlTLgzDHLi5HE6iAR1WSJ9O/0xFwJ/ocehSGuTi165MegjFJGOjGECYQIyIEBlqBmNtOxH1367dxj3OU28tSz7sAFJ2F/T+u+F4NumPQ0RtbHgs8No4zOWdBZlYhS1t9IIHU/OI74f8Ep6abFyJYahLxH3jr1E4xaAsbSSenoO2HB4WCsBkVo1MGeTFuig7Gbx1+oOm1EzzHaauhUyjFRVetMidOnQB1uCzfRcMMz5KU81+zuWpeZSCEgzH70wZAJ27YS8F8GVWWlDrNZS9NSlTmURLDkiLi/qMNm4JUGUAQCqa1ZBTCahrKCqCBrpgWJJuem/cNQA23i1RiaofWBUP2Y0KpqVGFaV8pQpI3vJmLi14j1ww4U/+mr/APt/mcCf8pVNBZqiALUFFrOYqyBp+C9yBIth0nht6NDNK7xoFMudDQsc3YarfwzGGMygAE9YtMb3x0iEfs3k1vMZxWlfKhZXfmnmAuIFxaJE7YYcFqf6Wt6Gmfuw/XEc34MqB3U1Dqp0/OYBFsl73qidjbe2GnBfDlQJ5QLk5miKlMhEjSrK+ozW7GI3vhpIobzyI2riIqzZfyKuvX55K+WQOUATIPMN7dLRbFeTqqMnX/76J+oqLP5YureHTUfKhXYtmS3ljSoMLJZmHmn8IaxjDrhPhzTRMlorVBQE01BFRXO483axAPqMHqULzPfBOx26zJftI5bvb4jIPb4QQI9r++Nuc7SelU8hXFIMhAaJWVbV+I2kDrhPnvC+kVajVHC0qvlPFMMQ0DZVqEsIM2BPphvwng6jL1aiVHamU3NIqw0usnSzBrQRsPi3wORQwsQsIdTRi2mlMrTNMFaqswqFmAVhMgiWtAtsBbrg7jTkpSJkqUEjbYlbesKPrijJpSpFqWd4U2Zq0lZ2qBUg0dTFWE1LiMPM9wcV0QA6PMVqyLEwjAQkgkSI++FkDao5QYHwzidI1S1CmwSQQrMJHoPT64tbMrSrhayMwGqCGHqAbAe+E3A+CVBmsv5ZOjMUy9NmPKdIfUhgESJW3tvh9xDhQrmg+v8A6jFFAI+IAyDKiCYJ+RwiiGMcDa9J54g4qKaDTJeopCi31ki1p6f2R+HuJiszvWpllpUxTcNIctchp1CYM9rRhpx7gVOpRYuW0qfLLDdXQnTEiN2YfPA3h3gvk03KayjLTDa4nUNQJ5bbFTO/viLEmPHkJ63PMMjN5VA8nmUAZTNwT0Ate256EfmcK+A8VpRmAdbsa37p9QhVAutiB26Hr74068EamXZtA8gqzDnmG2/CDHfA+b4H5hqmm9MiknmNZwdFzqjRfbYTjqeUQFYCU8YrqaAYzbewJ7iIIO/vuMA0uMZeqyCjTZYTnEMVLD8QLEwNvvhxmvD9VqPkU6qK7KtamyipBAIcH4QSDEfPEcrw/ilR6dN81QdayMwGqrLKBf8ADpBkg6TglC6SG5nmVtQI4gWfFGCXpayYZSCRHdTpYAD5SPyFq5jLiof2dWpqYIVjIHfud/U7dMOk4M1SlTCupLatFm6AkiCloM23JJwkyHA6rVKUaYqsUVmkAPfkJiA1tr4Wt1zNdd+JRWytOm+sKXVm1lWY39Cwvba0bYEzdRDmy9BQtFRyB+Zuhi4MAGRuZ+w0z8DqmkZ0jRX8kyTysTHN0C7GQL6sKM34azFLzmIQCi6pU5rrqiG2+AyObDlrxkrqw6REPFtBOU5enVWTzNqDgajAlWEnTA2F5wRxYUGeo1GnrS5pioJbawM/kZw1zngllGYD0aXmUAKjxcsjCdS/xAQbgTv6YqfwrmlqMgRSVpecNLA6qfdP4o7C9xhSY1Ukjr5wsmogUJlU8ZZgoMuXc5fQtLyZHw6dMXBIvf06RjP5hQrnTJANtQgkeoBt9cfWKfhzNVaaaUVwaYqU28yQVN9M3Aa86TBN8KBwDMFKTGmGWtr0RBkqDqWJkNY8puYNsDjGIEqledVz5+cNsjiiVM+eJABuQeh6fPFjZkkQTqHSRce2GGeyer4DEMV0tCw03WLEGe4HUb4Umi17bGD6HDiIYIMmyCTEhek+n0x4jwDMehv6bQQBjjTa4YHl/PEIINp/tjCDC2kgVLc2qPv98WeWOgY/L++KnYaRG/X9MVYwip7mOU4LUYiAqmYCEknruIPUbeuGtDwZUENVeki9zJ+UWw4TKUv2iAiioFL6h6sBPvM/XDGpldUaub3n+mFlzewidZi//lSlZBVpjXLTBm2mwGsAC/bvhzluChKlSr5lIu6lDKCNJ6ATHTeJwA9IUirmVCgi38zIs9IuRhlUoMASRPzj9cLLPdXDoVdSrO8Zq0XpOKyL5FI0k0qOVLWANiTAvhbwfxRUcUaaVSookvSlEMMZubXmTvO+A+Nq7KRTA1SLE2I6jA/CMvmFcFqaaRuZv/6Y+l5tijEmLQdfPT3f5imLniMeM8YzCUageqdDVPOYBQCahI55iRBg2MW2wl4b4lzVSoKdXM1XSodJBqkrcjp19sOc2JsVEdQRI/LF+SoILimoI7KAR9sLKKQCwB9JqvVjeHtVztao5p1nqMafluQl9EnlNoAknE8jncxTZFaqyvRXy0GxRbcth2AxjPEfGaqVtFKq9MqObS+mbTuCNp64e8Gz7ZhBVqaWqNYtH8I0j7AX64ysmreq6bb+sKqAIu4VneJ1l8tUqOoosTThjylpkrN76j9Ti7hXEK0aTWeNfmXJPPvrt+Keu+A85af64nwx3/CR8xhtd3iLs6uss47xDN0zro13Ql9bEj4jES0yCY9MT4N4izr6lzOYaohEaQAPeYAkehxDimXdhe+KOFUm16Sp+owQAKzSzaoVxTjFbzNS1KoOnRqDmdP8JIM6fTbB+S4rUNMTUqyBAu1h2HYYC4pQgTBA7m2OyVVQpupgXhxb3ucCaoDrDVchtqNQejxGqjgCq4VfhAdgBPYTbDDN8QYqsO/K0iGO/fff1wDUJ1GEmBJvsO57D3xaVLADyjJEi247i1xgit9IoEjrHdLOpUpmnWBqKxkh+YE9yD1nCvPZ/wAp0/Z6NMWbWSskLyiVg2MT9cRyOXdtOmmLmxGoA+xAvieYyTFtSvTJCuCoeWBX8LamEEnT7xbfE+UKpBYSnGXYUJc2fdxqFR7iNz7QcSrZltFmbbT8fTtvt6YF4dwqp5bE643BjpMXtbYe+CKOTqaSNLTE3UzHeO3rhlA7iAS42Mq4fmyCJZiFsvObDsL2Hpj3P5pljQ9RQPhCuRHeIa3ywGMowccjHVdYU3jt3wTmsmSgIU3sLG57bb4IoLuAGfTUnw/OmLtUkGQdZkHv8W/rgXMZ0+YitWdULhjNVhcXJ680Aw0YFyqspMo8KdLWMA9j2Nxb1GLuNcK1i6VQU5pEgr6nsInfGhKbcbQdbER8/GKNRX8sZgao8wV6iMagGx5GMxYc3cRthXxDPOxc66nOsNLnnUW0tzXEHY2+uEnDcmyVNswSRMEMZFuaIuNr4avTJWQpINxKHmjeLX2ONdVD2Bt5zC7stHmdleM1FMl6hIXy/jaQn8HxfD6bY6pxOoNDU3qIaQKpzkaVO4W9h6emKWoZYop/a0FZlBFFkOosRZZBIk7TtOBlMqZFxvvb37YkxsmRjpuh5EfvzHvqCC9j95meIZzNFiFWooBa9PUAZO5I3sBv2xocrxTMeQgaoy8wqFZiKg2aOjWB95xSdSsRoaQJ67d9tvXBeQyzVnWmLM4JXUQAYEm57DDnC4xqNACI1s/dHMU5/NaS1Z9Tlqis5BPxA/HvYj0xDO+Lq2bBpVarOKhPL5VMBN4KsBqNrHaxOGXG+E1MuVFQAhxYqQwPpb8sAimguFgjrpEj7YwJizBcgo+B/E0ZGQFWBi7/AIE7bVBMRcHb13xZw/gD61p1HpqhMa5MJNtR5bjBiZjS19v89MM0pFxykfPDSzKZi5CZnuN+EqmWqtSqOuobELYg7Mt9j/XAtPgiReofpj6Rmafn5F1rMvm5VGem5PxUgJKHrYC3y9cY+nkS0wQbxaemAVjW8LI7A7cTX0OJUHYeYi0xcfCTv/MCPyw2/wCH0LE8oN5m0e5sPnjsdjhpqY1qI+hmf0/tLZgdYBrygNPgKvX1JUD0zo1Kw5R5dWm5CnYllBFu2H3EnoaHWAGNVYsZCDTP5H647HYqx5X+NoJ2r+J0GUDHYETcR4lkBVzsBNJoqtD92fj0tJW3KZi5jF/D+KZFWybsE8taJWv+7mauhNxEsZnmiL747HY6Ncb+9vxIfiGzFq8ayYo5cEDzFzYep+7v5OtjBMXGmOXB1TjOVenxHywB5hU0eQLAhVMbFeboPU47HYYVr35wFykme1fEmR/ajV8qUOV8qPKWdczMH064nwDxBl4yC6INBHFTlUAykCL326xjsdjxShzNXMxNSrNeIqIpFND6hmxXUwsaNYOnfeJEbYvPiWhV/bgqsozGjQDEqQoEm8QTG2PcdjGG13NGU6qgnifx8mXrpUSn5hagaDqXhd7uIB69Im+PPDXjFWTIzTYPlg4MEcyEaRG0bfbHmOx5lpTHBjQMG8Z+Jqa5arlmRxrreYrAiFDiYO/eLYzfhXj1OnrpKzEVEKmd5kESSDYRtbHY7Albo3H4+0suJkoG/Eb+k12e8Xaa7P5GoNQNBwKkBr/Gp0zETaOuK+E+JnDZP90ZoKabMapAdWGkTCnTFtpx7jsOrac85G1cyXCvFGhEpGmy+XWNRDMkBieT4bi5uI9sFeLfESimx0tzhxp5gQxCMNUQSpVY36EY7HYk7WtUY7HkbS0bcL46K9Auyrz0RTqBSYuLESvS/f3wDw/i6jM0rAsKfkueYeYCABPJyxHrjsdifsjnSR4E/vH6iVU+MrrcbSn+y80NlajFWIe6NINM8nYgavTbHmUz1JhUSkygvW8+kdLnQRfRenzg3AFvix2OxXqNRd96pTxDj1AnNAsqpmlXkGuEdRGsRTv+ExbbfDbL+IUqs1QlXnLmnWHOPMFuYfu7G5MXtPbHY7DLOm4oOdZETUPEdOk2UPmKXywZNUVOemwjQR5RiIWDe42xx4jTrZd8tTqqmqqzUHHmg0tZ+H/pCRdhNt8djsaVsXFrmYmp88qcKzCMf9TTWWBOk1AARAmPK3ED6Y+m/wDM9B6zu70ytegKeYUGpzMNqizS3AJEH0x2OwJSxCOcg1InjaUqmWZ3pGrQU0qhJf8Ae0WFh/0zJ+FgZg/PGF8X8Tc0UoU2SpQVn8sLLOis2qCSotHL1H0GOx2NTHa2ZrZTqqUeCKpSnmadWaa1KavSYykVUc6HW14OoE++N1/zDQes7O6FMxQFPMqKgu4ELUSY6Ei8dMe47GaLM1spBldDi4VcpWZ0Z6OqhVbzF01aJHwmTOsQrAG0g3xVkuK0lpGmjr+6ra8sTUpWQmTTqc+1yLT02x2OwDLzPfFNiMuJ5lKyVqdIppqqTupKMVIOnQxkek7ThJk8yS9f/Th/3p5tZUHlU2AWLTHyOOx2OVkc62Q8Cve0sUBgDP/Z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39" name="Picture 15" descr="http://toptenfamous.com/wp-content/uploads/2012/07/9-de-Julio-Avenu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1886" y="2627811"/>
            <a:ext cx="4847025" cy="271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http://i28.tinypic.com/a5ku0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2590800"/>
            <a:ext cx="3657600" cy="2926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639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/>
              <a:t>Hardverske niti procesorskog jezgra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Dok podatak ne bude učitan, procesor može da izvršava druge instrukcije</a:t>
            </a:r>
          </a:p>
          <a:p>
            <a:r>
              <a:rPr lang="sr-Latn-RS" dirty="0" smtClean="0"/>
              <a:t>Kreiraju se posebne hardverske niti na jednom jezgru procesora</a:t>
            </a:r>
          </a:p>
          <a:p>
            <a:r>
              <a:rPr lang="sr-Latn-RS" dirty="0" smtClean="0"/>
              <a:t>Dok jedna nit čeka na memoriju, druga se izvršava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4663440"/>
            <a:ext cx="6419850" cy="175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0294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 smtClean="0"/>
              <a:t>Hardverske niti procesorskog jezgra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Svaka hardverska nit se ponaša kao logički procesor</a:t>
            </a:r>
          </a:p>
          <a:p>
            <a:pPr lvl="1"/>
            <a:r>
              <a:rPr lang="sr-Latn-RS" dirty="0" smtClean="0"/>
              <a:t>Sistem sa dva jezgra sa po dve hardverske niti OS vidi kao 4 procesora</a:t>
            </a:r>
          </a:p>
          <a:p>
            <a:r>
              <a:rPr lang="sr-Latn-RS" dirty="0" smtClean="0"/>
              <a:t>OS vrši raspoređivanje softverskih niti procesa na hardverske niti jezgra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8095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Raspoređivanje softverskih niti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Aplikacija se može organizovati kao skup niti</a:t>
            </a:r>
          </a:p>
          <a:p>
            <a:pPr lvl="1"/>
            <a:r>
              <a:rPr lang="sr-Latn-RS" dirty="0" smtClean="0"/>
              <a:t>Niti sarađuju</a:t>
            </a:r>
          </a:p>
          <a:p>
            <a:pPr lvl="1"/>
            <a:r>
              <a:rPr lang="sr-Latn-RS" dirty="0" smtClean="0"/>
              <a:t>Izvršavaju se konkurentno u istom adresnom prostoru</a:t>
            </a:r>
          </a:p>
          <a:p>
            <a:r>
              <a:rPr lang="sr-Latn-RS" dirty="0" smtClean="0"/>
              <a:t>Značajno poboljšanje performansi u multiprocesorskom sistemu</a:t>
            </a:r>
          </a:p>
          <a:p>
            <a:pPr lvl="1"/>
            <a:r>
              <a:rPr lang="sr-Latn-RS" dirty="0" smtClean="0"/>
              <a:t>U odnosu na jednoprocesorski sistem</a:t>
            </a:r>
          </a:p>
          <a:p>
            <a:pPr lvl="1"/>
            <a:r>
              <a:rPr lang="sr-Latn-RS" dirty="0" smtClean="0"/>
              <a:t>Niti se istovremeno izvršavaju na različitim procesorima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84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Pristupi za multiprocesorsko raspoređivanje niti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Četiri generalna pristupa</a:t>
            </a:r>
            <a:endParaRPr lang="en-NZ" dirty="0"/>
          </a:p>
          <a:p>
            <a:pPr lvl="1"/>
            <a:r>
              <a:rPr lang="sr-Latn-RS" dirty="0" smtClean="0"/>
              <a:t>Deljenje opterećenja</a:t>
            </a:r>
            <a:endParaRPr lang="en-NZ" dirty="0"/>
          </a:p>
          <a:p>
            <a:pPr lvl="1"/>
            <a:r>
              <a:rPr lang="sr-Latn-RS" dirty="0" smtClean="0"/>
              <a:t>Grupno raspoređivanje</a:t>
            </a:r>
            <a:endParaRPr lang="en-NZ" dirty="0"/>
          </a:p>
          <a:p>
            <a:pPr lvl="1"/>
            <a:r>
              <a:rPr lang="sr-Latn-RS" dirty="0" smtClean="0"/>
              <a:t>Dodeljivanje namenskog procesora</a:t>
            </a:r>
            <a:endParaRPr lang="en-NZ" dirty="0"/>
          </a:p>
          <a:p>
            <a:pPr lvl="1"/>
            <a:r>
              <a:rPr lang="sr-Latn-RS" dirty="0" smtClean="0"/>
              <a:t>Dinamičko raspoređivanje </a:t>
            </a:r>
            <a:endParaRPr lang="en-NZ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39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Deljenje opterećenja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800600"/>
          </a:xfrm>
        </p:spPr>
        <p:txBody>
          <a:bodyPr>
            <a:normAutofit/>
          </a:bodyPr>
          <a:lstStyle/>
          <a:p>
            <a:r>
              <a:rPr lang="sr-Latn-RS" dirty="0" smtClean="0"/>
              <a:t>Niti se ne dodeljuju posebnom procesoru</a:t>
            </a:r>
          </a:p>
          <a:p>
            <a:r>
              <a:rPr lang="sr-Latn-RS" dirty="0" smtClean="0"/>
              <a:t>Opterećenje se ravnomerno raspodeljuje po procesorima</a:t>
            </a:r>
            <a:endParaRPr lang="en-US" dirty="0"/>
          </a:p>
          <a:p>
            <a:r>
              <a:rPr lang="sr-Latn-RS" dirty="0" smtClean="0"/>
              <a:t>Preko centralizovanog raspoređivača ili se rutina raspoređivanja izvrši na procesoru kada postane raspoloživ za preuzimanje nove niti</a:t>
            </a:r>
            <a:endParaRPr lang="en-US" dirty="0"/>
          </a:p>
          <a:p>
            <a:r>
              <a:rPr lang="sr-Latn-RS" dirty="0" smtClean="0"/>
              <a:t>Red čekanja se može organizovati po nekom od algoritama korišćenih kod jednoprocesorskog raspoređivanja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31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Nedostaci deljenja opterećenja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Malo je verovatno da će prekinuta nit nastaviti izvršavanje na istom procesoru</a:t>
            </a:r>
          </a:p>
          <a:p>
            <a:pPr lvl="1"/>
            <a:r>
              <a:rPr lang="sr-Latn-RS" dirty="0" smtClean="0"/>
              <a:t>Rad sa keš memorijom postaje manje efikasan</a:t>
            </a:r>
            <a:endParaRPr lang="en-US" dirty="0"/>
          </a:p>
          <a:p>
            <a:r>
              <a:rPr lang="sr-Latn-RS" dirty="0" smtClean="0"/>
              <a:t>Malo je verovatno da će sve niti jedne aplikacije istovremeno dobiti pristup procesorima</a:t>
            </a:r>
          </a:p>
          <a:p>
            <a:pPr lvl="1"/>
            <a:r>
              <a:rPr lang="sr-Latn-RS" dirty="0" smtClean="0"/>
              <a:t>Nedovoljno iskorišćene prednosti paralelizma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396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Grupno raspoređivanje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r>
              <a:rPr lang="sr-Latn-RS" dirty="0" smtClean="0"/>
              <a:t>Skup povezanih niti se raspoređuje za izvršavanje u isto vreme na skup procesora</a:t>
            </a:r>
            <a:endParaRPr lang="en-US" dirty="0"/>
          </a:p>
          <a:p>
            <a:r>
              <a:rPr lang="sr-Latn-RS" dirty="0" smtClean="0"/>
              <a:t>Može da poboljša performanse</a:t>
            </a:r>
          </a:p>
          <a:p>
            <a:pPr lvl="1"/>
            <a:r>
              <a:rPr lang="sr-Latn-RS" dirty="0" smtClean="0"/>
              <a:t>komutacije procesa su ređe</a:t>
            </a:r>
          </a:p>
          <a:p>
            <a:pPr lvl="2"/>
            <a:r>
              <a:rPr lang="sr-Latn-RS" dirty="0" smtClean="0"/>
              <a:t>nit se brže sinhronizuje sa drugom niti ukoliko se obe izvršavaju</a:t>
            </a:r>
          </a:p>
          <a:p>
            <a:pPr lvl="2"/>
            <a:r>
              <a:rPr lang="sr-Latn-RS" dirty="0" smtClean="0"/>
              <a:t>nije potrebno da se vrši komutacija da bi druga nit dobila procesor </a:t>
            </a:r>
          </a:p>
        </p:txBody>
      </p:sp>
    </p:spTree>
    <p:extLst>
      <p:ext uri="{BB962C8B-B14F-4D97-AF65-F5344CB8AC3E}">
        <p14:creationId xmlns:p14="http://schemas.microsoft.com/office/powerpoint/2010/main" val="320119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Dodeljivanje namenskog procesora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sr-Latn-RS" dirty="0" smtClean="0"/>
              <a:t>Ekstremni oblik grupnog raspoređivanja</a:t>
            </a:r>
          </a:p>
          <a:p>
            <a:r>
              <a:rPr lang="sr-Latn-RS" dirty="0" smtClean="0"/>
              <a:t>U startu se za svaku nit odredi procesor na kojem se nit izvršava od početka do kraja</a:t>
            </a:r>
          </a:p>
          <a:p>
            <a:r>
              <a:rPr lang="sr-Latn-RS" dirty="0" smtClean="0"/>
              <a:t>Nema multiprogramiranja</a:t>
            </a:r>
          </a:p>
          <a:p>
            <a:pPr lvl="1"/>
            <a:r>
              <a:rPr lang="sr-Latn-RS" dirty="0" smtClean="0"/>
              <a:t>Neki od procesora mogu biti besposleni</a:t>
            </a:r>
          </a:p>
          <a:p>
            <a:r>
              <a:rPr lang="sr-Latn-RS" dirty="0" smtClean="0"/>
              <a:t>Može da drastično ubrza performanse</a:t>
            </a:r>
          </a:p>
          <a:p>
            <a:pPr lvl="1"/>
            <a:r>
              <a:rPr lang="sr-Latn-RS" dirty="0" smtClean="0"/>
              <a:t>U veoma paralelnom sistemu (npr. za neka izračunavanja) važnija je efektivnost od iskorišćenja procesora</a:t>
            </a:r>
            <a:endParaRPr lang="en-US" dirty="0"/>
          </a:p>
          <a:p>
            <a:pPr lvl="1"/>
            <a:r>
              <a:rPr lang="sr-Latn-RS" dirty="0" smtClean="0"/>
              <a:t>Potpuno odsustvo komutacije procesa ubrzava program</a:t>
            </a:r>
            <a:endParaRPr lang="en-US" dirty="0"/>
          </a:p>
          <a:p>
            <a:endParaRPr lang="sr-Latn-R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88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Ubrzanje aplikacije zavisno od broja niti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752600"/>
          </a:xfrm>
        </p:spPr>
        <p:txBody>
          <a:bodyPr>
            <a:normAutofit fontScale="77500" lnSpcReduction="20000"/>
          </a:bodyPr>
          <a:lstStyle/>
          <a:p>
            <a:r>
              <a:rPr lang="sr-Latn-RS" dirty="0" smtClean="0"/>
              <a:t>16 procesora</a:t>
            </a:r>
          </a:p>
          <a:p>
            <a:r>
              <a:rPr lang="sr-Latn-RS" dirty="0" smtClean="0"/>
              <a:t>2 aplikacije (množenje matrica i Furijeove transformacije)</a:t>
            </a:r>
          </a:p>
          <a:p>
            <a:r>
              <a:rPr lang="sr-Latn-RS" dirty="0" smtClean="0"/>
              <a:t>Najbolje performanse kada je u obe aplikacije po 8 niti, jer svaka niti tada ima svoj procesor</a:t>
            </a:r>
          </a:p>
          <a:p>
            <a:r>
              <a:rPr lang="sr-Latn-RS" dirty="0" smtClean="0"/>
              <a:t>Povećanje broja niti usporava programe zbog komutacije</a:t>
            </a:r>
            <a:endParaRPr lang="en-US" dirty="0"/>
          </a:p>
        </p:txBody>
      </p:sp>
      <p:pic>
        <p:nvPicPr>
          <p:cNvPr id="4" name="Content Placeholder 3" descr="Fig10_04.gif"/>
          <p:cNvPicPr>
            <a:picLocks noGrp="1" noChangeAspect="1"/>
          </p:cNvPicPr>
          <p:nvPr/>
        </p:nvPicPr>
        <p:blipFill rotWithShape="1">
          <a:blip r:embed="rId2"/>
          <a:srcRect l="3887" t="5323" b="10724"/>
          <a:stretch/>
        </p:blipFill>
        <p:spPr bwMode="auto">
          <a:xfrm>
            <a:off x="1828800" y="3289433"/>
            <a:ext cx="5486400" cy="35685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2524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 smtClean="0"/>
              <a:t>Dinamičko raspoređivanje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sr-Latn-RS" dirty="0" smtClean="0"/>
              <a:t>Broj niti u procesu može da se promeni u toku izvršavanja</a:t>
            </a:r>
          </a:p>
          <a:p>
            <a:pPr lvl="1"/>
            <a:r>
              <a:rPr lang="sr-Latn-RS" dirty="0" smtClean="0"/>
              <a:t>Aplikacija dinamički menja broj niti zavisno od broja procesora koji su joj trenutno dodeljeni</a:t>
            </a:r>
          </a:p>
          <a:p>
            <a:r>
              <a:rPr lang="sr-Latn-RS" dirty="0" smtClean="0"/>
              <a:t>Nije zaživelo u stvarnim sistemima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0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3600" dirty="0" smtClean="0"/>
              <a:t>Klasifikacija multiprocesorskih sistema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455152" cy="4953000"/>
          </a:xfrm>
        </p:spPr>
        <p:txBody>
          <a:bodyPr>
            <a:normAutofit fontScale="92500" lnSpcReduction="10000"/>
          </a:bodyPr>
          <a:lstStyle/>
          <a:p>
            <a:r>
              <a:rPr lang="sr-Latn-RS" dirty="0" smtClean="0"/>
              <a:t>Labavo spregnuti procesori</a:t>
            </a:r>
          </a:p>
          <a:p>
            <a:pPr lvl="1"/>
            <a:r>
              <a:rPr lang="sr-Latn-RS" dirty="0" smtClean="0"/>
              <a:t>Zbirka relativno autonomnih procesora</a:t>
            </a:r>
          </a:p>
          <a:p>
            <a:pPr lvl="1"/>
            <a:r>
              <a:rPr lang="sr-Latn-RS" dirty="0" smtClean="0"/>
              <a:t>Svaki procesor ima svoju memoriju i U/I kanale</a:t>
            </a:r>
          </a:p>
          <a:p>
            <a:r>
              <a:rPr lang="sr-Latn-RS" dirty="0" smtClean="0"/>
              <a:t>Funkcionalno specijalizovani procesori</a:t>
            </a:r>
          </a:p>
          <a:p>
            <a:pPr lvl="1"/>
            <a:r>
              <a:rPr lang="sr-Latn-RS" dirty="0" smtClean="0"/>
              <a:t>Asimetrični multiprocesor</a:t>
            </a:r>
          </a:p>
          <a:p>
            <a:pPr lvl="1"/>
            <a:r>
              <a:rPr lang="sr-Latn-RS" dirty="0" smtClean="0"/>
              <a:t>Jedan glavni procesor opšte namene </a:t>
            </a:r>
          </a:p>
          <a:p>
            <a:pPr lvl="1"/>
            <a:r>
              <a:rPr lang="sr-Latn-RS" dirty="0" smtClean="0"/>
              <a:t>Glavni procesor rukuje skupom procesora od kojih svaki pruža specijalizovanu uslugu</a:t>
            </a:r>
          </a:p>
          <a:p>
            <a:r>
              <a:rPr lang="sr-Latn-RS" b="1" dirty="0" smtClean="0"/>
              <a:t>Čvrsto spregnuti multiprocesor</a:t>
            </a:r>
          </a:p>
          <a:p>
            <a:pPr lvl="1"/>
            <a:r>
              <a:rPr lang="sr-Latn-RS" dirty="0" smtClean="0"/>
              <a:t>Simetrični multiprocesor</a:t>
            </a:r>
          </a:p>
          <a:p>
            <a:pPr lvl="1"/>
            <a:r>
              <a:rPr lang="sr-Latn-RS" dirty="0" smtClean="0"/>
              <a:t>Skup ravnopravnih procesora koji dele glavnu memoriju</a:t>
            </a:r>
          </a:p>
          <a:p>
            <a:pPr lvl="1"/>
            <a:r>
              <a:rPr lang="sr-Latn-RS" dirty="0" smtClean="0"/>
              <a:t>Pod integrisanim su upravljanjem OS</a:t>
            </a:r>
          </a:p>
          <a:p>
            <a:endParaRPr lang="sr-Latn-RS" dirty="0" smtClean="0"/>
          </a:p>
        </p:txBody>
      </p:sp>
    </p:spTree>
    <p:extLst>
      <p:ext uri="{BB962C8B-B14F-4D97-AF65-F5344CB8AC3E}">
        <p14:creationId xmlns:p14="http://schemas.microsoft.com/office/powerpoint/2010/main" val="168212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 smtClean="0"/>
              <a:t>Pitanja</a:t>
            </a:r>
            <a:r>
              <a:rPr lang="en-GB" dirty="0" smtClean="0"/>
              <a:t> </a:t>
            </a:r>
            <a:r>
              <a:rPr lang="en-GB" dirty="0" err="1" smtClean="0"/>
              <a:t>raspore</a:t>
            </a:r>
            <a:r>
              <a:rPr lang="sr-Latn-RS" dirty="0" smtClean="0"/>
              <a:t>đivanja za multiprocesor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sr-Latn-RS" dirty="0" smtClean="0"/>
              <a:t>Tri važna pitanja</a:t>
            </a:r>
          </a:p>
          <a:p>
            <a:pPr lvl="1"/>
            <a:r>
              <a:rPr lang="sr-Latn-RS" dirty="0" smtClean="0"/>
              <a:t>Dodeljivanje procesa procesorima</a:t>
            </a:r>
            <a:endParaRPr lang="en-US" dirty="0"/>
          </a:p>
          <a:p>
            <a:pPr lvl="1"/>
            <a:r>
              <a:rPr lang="sr-Latn-RS" dirty="0" smtClean="0"/>
              <a:t>Upotreba multiprogramiranja na pojedinačnom procesoru</a:t>
            </a:r>
          </a:p>
          <a:p>
            <a:pPr lvl="2"/>
            <a:r>
              <a:rPr lang="sr-Latn-RS" dirty="0" smtClean="0"/>
              <a:t>Da li da više procesa konkuriše za izvršavanje na procesoru</a:t>
            </a:r>
            <a:endParaRPr lang="en-US" dirty="0"/>
          </a:p>
          <a:p>
            <a:pPr lvl="1"/>
            <a:r>
              <a:rPr lang="sr-Latn-RS" dirty="0" smtClean="0"/>
              <a:t>Stvarno raspoređivanje procesa</a:t>
            </a:r>
          </a:p>
          <a:p>
            <a:pPr lvl="2"/>
            <a:r>
              <a:rPr lang="sr-Latn-RS" dirty="0" smtClean="0"/>
              <a:t>način izbora procesa koji će sledeći da se izvršava na procesoru</a:t>
            </a:r>
            <a:endParaRPr lang="en-US" dirty="0"/>
          </a:p>
          <a:p>
            <a:r>
              <a:rPr lang="sr-Latn-RS" dirty="0" smtClean="0"/>
              <a:t>Izbor zavisi od broja procesora i stepena interakcije između procesa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940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Dodeljivanje procesa procesorima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Statičko dodeljivanje</a:t>
            </a:r>
          </a:p>
          <a:p>
            <a:pPr lvl="1"/>
            <a:r>
              <a:rPr lang="sr-Latn-RS" dirty="0" smtClean="0"/>
              <a:t>Proces se predefinisano dodeli određenom procesoru</a:t>
            </a:r>
          </a:p>
          <a:p>
            <a:pPr lvl="1"/>
            <a:r>
              <a:rPr lang="sr-Latn-RS" dirty="0" smtClean="0"/>
              <a:t>Ima manje režije oko raspoređivanja</a:t>
            </a:r>
          </a:p>
          <a:p>
            <a:pPr lvl="1"/>
            <a:r>
              <a:rPr lang="sr-Latn-RS" dirty="0" smtClean="0"/>
              <a:t>Grupno raspoređivanje</a:t>
            </a:r>
          </a:p>
          <a:p>
            <a:pPr lvl="2"/>
            <a:r>
              <a:rPr lang="sr-Latn-RS" dirty="0" smtClean="0"/>
              <a:t>moguće je grupu procesa rasporediti na isti namenski procesor</a:t>
            </a:r>
          </a:p>
          <a:p>
            <a:pPr lvl="1"/>
            <a:r>
              <a:rPr lang="sr-Latn-RS" dirty="0" smtClean="0"/>
              <a:t>Mana je što jedan procesor može biti besposlen, dok je drugi preopterećen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/>
              <a:t>Dodeljivanje procesa procesorima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Dinamičko dodeljivanje</a:t>
            </a:r>
          </a:p>
          <a:p>
            <a:pPr lvl="1"/>
            <a:r>
              <a:rPr lang="sr-Latn-RS" dirty="0" smtClean="0"/>
              <a:t>Proces se u različitim trenucima može izvršavati na različitim procesorima</a:t>
            </a:r>
          </a:p>
          <a:p>
            <a:pPr lvl="1"/>
            <a:r>
              <a:rPr lang="sr-Latn-RS" dirty="0"/>
              <a:t>Jedno rešenje je zajednički red čekanja</a:t>
            </a:r>
          </a:p>
          <a:p>
            <a:pPr lvl="2"/>
            <a:r>
              <a:rPr lang="sr-Latn-RS" dirty="0"/>
              <a:t>Svi procesi ulaze u opšti red čekanja i raspoređuju se na bilo koji raspoloživ </a:t>
            </a:r>
            <a:r>
              <a:rPr lang="sr-Latn-RS" dirty="0" smtClean="0"/>
              <a:t>procesor</a:t>
            </a:r>
          </a:p>
          <a:p>
            <a:pPr lvl="1"/>
            <a:r>
              <a:rPr lang="sr-Latn-RS" dirty="0" smtClean="0"/>
              <a:t>Drugo rešenje je odvojen red čekanja za svaki procesor pri čemu proces može da menja redove</a:t>
            </a:r>
          </a:p>
          <a:p>
            <a:pPr lvl="2"/>
            <a:r>
              <a:rPr lang="sr-Latn-RS" dirty="0" smtClean="0"/>
              <a:t>Češće rešenje u savremenim popularnim 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9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Dodeljivanje procesa procesorima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sr-Latn-RS" dirty="0" smtClean="0"/>
              <a:t>Kod oba pristupa potreban je softver koji raspoređuje procese na procesore</a:t>
            </a:r>
          </a:p>
          <a:p>
            <a:r>
              <a:rPr lang="sr-Latn-RS" dirty="0" smtClean="0"/>
              <a:t>Varijante</a:t>
            </a:r>
            <a:endParaRPr lang="en-NZ" dirty="0"/>
          </a:p>
          <a:p>
            <a:pPr lvl="1"/>
            <a:r>
              <a:rPr lang="sr-Latn-RS" dirty="0" smtClean="0"/>
              <a:t>Glavni-pomoćni (</a:t>
            </a:r>
            <a:r>
              <a:rPr lang="en-NZ" i="1" dirty="0" smtClean="0"/>
              <a:t>Master</a:t>
            </a:r>
            <a:r>
              <a:rPr lang="sr-Latn-RS" dirty="0" smtClean="0"/>
              <a:t>-</a:t>
            </a:r>
            <a:r>
              <a:rPr lang="en-NZ" i="1" dirty="0" smtClean="0"/>
              <a:t>Slave</a:t>
            </a:r>
            <a:r>
              <a:rPr lang="sr-Latn-RS" dirty="0" smtClean="0"/>
              <a:t>)</a:t>
            </a:r>
            <a:endParaRPr lang="en-NZ" dirty="0"/>
          </a:p>
          <a:p>
            <a:pPr lvl="1"/>
            <a:r>
              <a:rPr lang="sr-Latn-RS" dirty="0" smtClean="0"/>
              <a:t>Jednaka ravnopravnost (</a:t>
            </a:r>
            <a:r>
              <a:rPr lang="sr-Latn-RS" i="1" dirty="0" smtClean="0"/>
              <a:t>Peer</a:t>
            </a:r>
            <a:r>
              <a:rPr lang="sr-Latn-RS" dirty="0" smtClean="0"/>
              <a:t>)</a:t>
            </a:r>
          </a:p>
          <a:p>
            <a:pPr lvl="1"/>
            <a:r>
              <a:rPr lang="sr-Latn-RS" dirty="0" smtClean="0"/>
              <a:t>Pristupi koji kombinuju pomenuta dva</a:t>
            </a:r>
            <a:endParaRPr lang="en-NZ" dirty="0"/>
          </a:p>
          <a:p>
            <a:endParaRPr lang="en-NZ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8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/>
              <a:t>Gospodar-sluga multiprocesorska arhitektura</a:t>
            </a:r>
            <a:endParaRPr lang="en-GB" dirty="0"/>
          </a:p>
        </p:txBody>
      </p:sp>
      <p:pic>
        <p:nvPicPr>
          <p:cNvPr id="4" name="Pit Bull Pull.wmv">
            <a:hlinkClick r:id="" action="ppaction://media"/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2150" y="1600200"/>
            <a:ext cx="7993063" cy="4495800"/>
          </a:xfrm>
        </p:spPr>
      </p:pic>
    </p:spTree>
    <p:extLst>
      <p:ext uri="{BB962C8B-B14F-4D97-AF65-F5344CB8AC3E}">
        <p14:creationId xmlns:p14="http://schemas.microsoft.com/office/powerpoint/2010/main" val="2106731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r-Latn-RS" dirty="0" smtClean="0"/>
              <a:t>Gospodar-sluga multiprocesorska arhitektura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648200"/>
          </a:xfrm>
        </p:spPr>
        <p:txBody>
          <a:bodyPr>
            <a:normAutofit lnSpcReduction="10000"/>
          </a:bodyPr>
          <a:lstStyle/>
          <a:p>
            <a:r>
              <a:rPr lang="sr-Latn-RS" dirty="0" smtClean="0"/>
              <a:t>Ključne funkcije kernela se uvek izvršavaju na </a:t>
            </a:r>
            <a:r>
              <a:rPr lang="en-US" dirty="0" err="1" smtClean="0"/>
              <a:t>jednom</a:t>
            </a:r>
            <a:r>
              <a:rPr lang="sr-Latn-RS" dirty="0" smtClean="0"/>
              <a:t> procesoru (glavni procesor)</a:t>
            </a:r>
          </a:p>
          <a:p>
            <a:r>
              <a:rPr lang="sr-Latn-RS" dirty="0" smtClean="0"/>
              <a:t>Pomoćni procesori izvršavaju korisničke programe</a:t>
            </a:r>
          </a:p>
          <a:p>
            <a:r>
              <a:rPr lang="sr-Latn-RS" dirty="0" smtClean="0"/>
              <a:t>Glavni procesor je odgovoran za raspoređivanje</a:t>
            </a:r>
          </a:p>
          <a:p>
            <a:r>
              <a:rPr lang="sr-Latn-RS" dirty="0" smtClean="0"/>
              <a:t>Pomoćni procesor šalje zahtev glavnom procesoru kada mu je potrebna neka usluga (npr. UI)</a:t>
            </a:r>
            <a:endParaRPr lang="en-US" dirty="0"/>
          </a:p>
          <a:p>
            <a:r>
              <a:rPr lang="sr-Latn-RS" dirty="0" smtClean="0"/>
              <a:t>Nedostaci</a:t>
            </a:r>
            <a:endParaRPr lang="en-US" dirty="0"/>
          </a:p>
          <a:p>
            <a:pPr lvl="1"/>
            <a:r>
              <a:rPr lang="sr-Latn-RS" dirty="0" smtClean="0"/>
              <a:t>Otkaz glavnog procesora obara ceo sistem</a:t>
            </a:r>
            <a:endParaRPr lang="en-US" dirty="0"/>
          </a:p>
          <a:p>
            <a:pPr lvl="1"/>
            <a:r>
              <a:rPr lang="sr-Latn-RS" dirty="0" smtClean="0"/>
              <a:t>Glavni procesor može da postane usko grlo za performansu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00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21120</TotalTime>
  <Words>983</Words>
  <Application>Microsoft Office PowerPoint</Application>
  <PresentationFormat>On-screen Show (4:3)</PresentationFormat>
  <Paragraphs>145</Paragraphs>
  <Slides>29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Calibri</vt:lpstr>
      <vt:lpstr>Tw Cen MT</vt:lpstr>
      <vt:lpstr>Wingdings</vt:lpstr>
      <vt:lpstr>Wingdings 2</vt:lpstr>
      <vt:lpstr>Median</vt:lpstr>
      <vt:lpstr>Operativni sistemi</vt:lpstr>
      <vt:lpstr>PowerPoint Presentation</vt:lpstr>
      <vt:lpstr>Klasifikacija multiprocesorskih sistema</vt:lpstr>
      <vt:lpstr>Pitanja raspoređivanja za multiprocesor</vt:lpstr>
      <vt:lpstr>Dodeljivanje procesa procesorima</vt:lpstr>
      <vt:lpstr>Dodeljivanje procesa procesorima</vt:lpstr>
      <vt:lpstr>Dodeljivanje procesa procesorima</vt:lpstr>
      <vt:lpstr>Gospodar-sluga multiprocesorska arhitektura</vt:lpstr>
      <vt:lpstr>Gospodar-sluga multiprocesorska arhitektura</vt:lpstr>
      <vt:lpstr>Jednaka ravnopravnost</vt:lpstr>
      <vt:lpstr>Jednaka ravnopravnost</vt:lpstr>
      <vt:lpstr>Sklonost procesa za procesor</vt:lpstr>
      <vt:lpstr>Sklonost procesa za procesor</vt:lpstr>
      <vt:lpstr>Raspodela opterećenja</vt:lpstr>
      <vt:lpstr>Raspodela opterećenja</vt:lpstr>
      <vt:lpstr>Realizacija raspodele opterećenja</vt:lpstr>
      <vt:lpstr>Realizacija raspodele opterećenja</vt:lpstr>
      <vt:lpstr>Procesor sa više jezgara</vt:lpstr>
      <vt:lpstr>Hardverske niti procesorskog jezgra</vt:lpstr>
      <vt:lpstr>Hardverske niti procesorskog jezgra</vt:lpstr>
      <vt:lpstr>Hardverske niti procesorskog jezgra</vt:lpstr>
      <vt:lpstr>Raspoređivanje softverskih niti</vt:lpstr>
      <vt:lpstr>Pristupi za multiprocesorsko raspoređivanje niti</vt:lpstr>
      <vt:lpstr>Deljenje opterećenja</vt:lpstr>
      <vt:lpstr>Nedostaci deljenja opterećenja</vt:lpstr>
      <vt:lpstr>Grupno raspoređivanje</vt:lpstr>
      <vt:lpstr>Dodeljivanje namenskog procesora</vt:lpstr>
      <vt:lpstr>Ubrzanje aplikacije zavisno od broja niti</vt:lpstr>
      <vt:lpstr>Dinamičko raspoređivanje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Operativni sistemi</dc:title>
  <dc:creator>Goran</dc:creator>
  <cp:lastModifiedBy>Goran Savic</cp:lastModifiedBy>
  <cp:revision>1332</cp:revision>
  <dcterms:created xsi:type="dcterms:W3CDTF">2014-10-01T08:35:38Z</dcterms:created>
  <dcterms:modified xsi:type="dcterms:W3CDTF">2021-05-17T08:55:12Z</dcterms:modified>
</cp:coreProperties>
</file>

<file path=docProps/thumbnail.jpeg>
</file>